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4" r:id="rId4"/>
  </p:sldMasterIdLst>
  <p:notesMasterIdLst>
    <p:notesMasterId r:id="rId18"/>
  </p:notesMasterIdLst>
  <p:sldIdLst>
    <p:sldId id="256" r:id="rId5"/>
    <p:sldId id="258" r:id="rId6"/>
    <p:sldId id="259" r:id="rId7"/>
    <p:sldId id="284" r:id="rId8"/>
    <p:sldId id="285" r:id="rId9"/>
    <p:sldId id="286" r:id="rId10"/>
    <p:sldId id="288" r:id="rId11"/>
    <p:sldId id="290" r:id="rId12"/>
    <p:sldId id="292" r:id="rId13"/>
    <p:sldId id="295" r:id="rId14"/>
    <p:sldId id="293" r:id="rId15"/>
    <p:sldId id="294"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58"/>
            <p14:sldId id="259"/>
            <p14:sldId id="284"/>
            <p14:sldId id="285"/>
            <p14:sldId id="286"/>
            <p14:sldId id="288"/>
            <p14:sldId id="290"/>
            <p14:sldId id="292"/>
            <p14:sldId id="295"/>
            <p14:sldId id="293"/>
            <p14:sldId id="294"/>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
        <p:nvSpPr>
          <p:cNvPr id="31" name="Rectangle 30">
            <a:extLst>
              <a:ext uri="{FF2B5EF4-FFF2-40B4-BE49-F238E27FC236}">
                <a16:creationId xmlns:a16="http://schemas.microsoft.com/office/drawing/2014/main" id="{3B253DBB-DBC1-43C5-ABB8-BE1F1B0E41CC}"/>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2" name="Picture 31">
            <a:extLst>
              <a:ext uri="{FF2B5EF4-FFF2-40B4-BE49-F238E27FC236}">
                <a16:creationId xmlns:a16="http://schemas.microsoft.com/office/drawing/2014/main" id="{74775FA2-313A-4853-A7A5-D321231D43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333359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4E560-77BF-4D1A-B6E7-CD55CE12B1B8}"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65828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744E560-77BF-4D1A-B6E7-CD55CE12B1B8}" type="datetimeFigureOut">
              <a:rPr lang="en-US" smtClean="0"/>
              <a:t>9/8/2020</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388681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300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9198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33" name="Picture 32">
            <a:extLst>
              <a:ext uri="{FF2B5EF4-FFF2-40B4-BE49-F238E27FC236}">
                <a16:creationId xmlns:a16="http://schemas.microsoft.com/office/drawing/2014/main" id="{B3763AC8-400E-4E4F-9FFE-CF9F8B9DBC8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Tree>
    <p:extLst>
      <p:ext uri="{BB962C8B-B14F-4D97-AF65-F5344CB8AC3E}">
        <p14:creationId xmlns:p14="http://schemas.microsoft.com/office/powerpoint/2010/main" val="18103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744E560-77BF-4D1A-B6E7-CD55CE12B1B8}" type="datetimeFigureOut">
              <a:rPr lang="en-US" smtClean="0"/>
              <a:t>9/8/2020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97136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744E560-77BF-4D1A-B6E7-CD55CE12B1B8}" type="datetimeFigureOut">
              <a:rPr lang="en-US" smtClean="0"/>
              <a:t>9/8/2020</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142532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744E560-77BF-4D1A-B6E7-CD55CE12B1B8}" type="datetimeFigureOut">
              <a:rPr lang="en-US" smtClean="0"/>
              <a:t>9/8/2020</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350848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32" name="Rectangle 31">
            <a:extLst>
              <a:ext uri="{FF2B5EF4-FFF2-40B4-BE49-F238E27FC236}">
                <a16:creationId xmlns:a16="http://schemas.microsoft.com/office/drawing/2014/main" id="{C0F3E541-7726-430D-9C14-B721D22EB325}"/>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33" name="Straight Connector 32">
            <a:extLst>
              <a:ext uri="{FF2B5EF4-FFF2-40B4-BE49-F238E27FC236}">
                <a16:creationId xmlns:a16="http://schemas.microsoft.com/office/drawing/2014/main" id="{70C9E32F-B266-4295-8D52-3F1F87168E3A}"/>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8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9/8/2020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7268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4E560-77BF-4D1A-B6E7-CD55CE12B1B8}"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302809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744E560-77BF-4D1A-B6E7-CD55CE12B1B8}" type="datetimeFigureOut">
              <a:rPr lang="en-US" smtClean="0"/>
              <a:t>9/8/2020</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226407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744E560-77BF-4D1A-B6E7-CD55CE12B1B8}" type="datetimeFigureOut">
              <a:rPr lang="en-US" smtClean="0"/>
              <a:t>9/8/2020</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359379A-16E2-4C4A-96D0-A52C442257E7}" type="slidenum">
              <a:rPr lang="en-US" smtClean="0"/>
              <a:t>‹#›</a:t>
            </a:fld>
            <a:endParaRPr lang="en-US"/>
          </a:p>
        </p:txBody>
      </p:sp>
      <p:sp>
        <p:nvSpPr>
          <p:cNvPr id="7" name="Rectangle 6">
            <a:extLst>
              <a:ext uri="{FF2B5EF4-FFF2-40B4-BE49-F238E27FC236}">
                <a16:creationId xmlns:a16="http://schemas.microsoft.com/office/drawing/2014/main" id="{C24AC854-AF8B-4BE8-B159-AB06250A5E93}"/>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CA5FBE53-1C88-4FA7-9E34-CDCA83227923}"/>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38449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50" r:id="rId14"/>
    <p:sldLayoutId id="2147483663" r:id="rId15"/>
    <p:sldLayoutId id="2147483660" r:id="rId16"/>
    <p:sldLayoutId id="2147483662" r:id="rId17"/>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OakwoodShoresChicago/videos/2555339851271271/" TargetMode="External"/><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ohio4h.org/robotics" TargetMode="External"/><Relationship Id="rId2" Type="http://schemas.openxmlformats.org/officeDocument/2006/relationships/hyperlink" Target="https://www.ohio4h.org/statewide-programs/4-h-science/robotics/robotics-1-ev3" TargetMode="External"/><Relationship Id="rId1" Type="http://schemas.openxmlformats.org/officeDocument/2006/relationships/slideLayout" Target="../slideLayouts/slideLayout13.xml"/><Relationship Id="rId5" Type="http://schemas.openxmlformats.org/officeDocument/2006/relationships/hyperlink" Target="https://cesame.calpoly.edu/lbdl-virtual-kitchen-science-2020" TargetMode="External"/><Relationship Id="rId4" Type="http://schemas.openxmlformats.org/officeDocument/2006/relationships/hyperlink" Target="https://4h.unl.edu/boredom-buster-challeng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technology-future-phone-apple-512210/" TargetMode="External"/><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bfmslife.weebly.com/steam-club.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normAutofit fontScale="90000"/>
          </a:bodyPr>
          <a:lstStyle/>
          <a:p>
            <a:r>
              <a:rPr lang="en-US" dirty="0"/>
              <a:t>The Community Builder’s Experiences Using Virtual Platform</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p:txBody>
          <a:bodyPr/>
          <a:lstStyle/>
          <a:p>
            <a:r>
              <a:rPr lang="en-US" dirty="0"/>
              <a:t>STEM Programming</a:t>
            </a:r>
          </a:p>
        </p:txBody>
      </p:sp>
      <p:sp>
        <p:nvSpPr>
          <p:cNvPr id="5" name="About">
            <a:extLst>
              <a:ext uri="{FF2B5EF4-FFF2-40B4-BE49-F238E27FC236}">
                <a16:creationId xmlns:a16="http://schemas.microsoft.com/office/drawing/2014/main" id="{566FA85D-3B0A-4E0C-B8AC-042993910A93}"/>
              </a:ext>
            </a:extLst>
          </p:cNvPr>
          <p:cNvSpPr txBox="1">
            <a:spLocks/>
          </p:cNvSpPr>
          <p:nvPr/>
        </p:nvSpPr>
        <p:spPr>
          <a:xfrm>
            <a:off x="8077762" y="5255593"/>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r>
              <a:rPr lang="en-US" sz="1800" dirty="0">
                <a:solidFill>
                  <a:schemeClr val="bg1"/>
                </a:solidFill>
                <a:latin typeface="+mj-lt"/>
                <a:ea typeface="+mn-ea"/>
                <a:cs typeface="+mn-cs"/>
              </a:rPr>
              <a:t>9/8/20</a:t>
            </a: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626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u="sng" dirty="0"/>
              <a:t>Our Education </a:t>
            </a:r>
            <a:r>
              <a:rPr lang="en-US" sz="1200" u="sng" dirty="0" err="1"/>
              <a:t>Progrgramming</a:t>
            </a:r>
            <a:r>
              <a:rPr lang="en-US" sz="1200" u="sng" dirty="0"/>
              <a:t> learned  experiences</a:t>
            </a:r>
          </a:p>
        </p:txBody>
      </p:sp>
    </p:spTree>
    <p:extLst>
      <p:ext uri="{BB962C8B-B14F-4D97-AF65-F5344CB8AC3E}">
        <p14:creationId xmlns:p14="http://schemas.microsoft.com/office/powerpoint/2010/main" val="299758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4" name="Rectangle 33">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FDC552CD-ABAA-4A70-93CA-82FBC20AD1CF}"/>
              </a:ext>
            </a:extLst>
          </p:cNvPr>
          <p:cNvSpPr>
            <a:spLocks noGrp="1"/>
          </p:cNvSpPr>
          <p:nvPr>
            <p:ph type="title"/>
          </p:nvPr>
        </p:nvSpPr>
        <p:spPr>
          <a:xfrm>
            <a:off x="1378425" y="5199797"/>
            <a:ext cx="9435152" cy="789673"/>
          </a:xfrm>
        </p:spPr>
        <p:txBody>
          <a:bodyPr vert="horz" lIns="228600" tIns="228600" rIns="228600" bIns="0" rtlCol="0" anchor="ctr">
            <a:normAutofit/>
          </a:bodyPr>
          <a:lstStyle/>
          <a:p>
            <a:pPr>
              <a:lnSpc>
                <a:spcPct val="80000"/>
              </a:lnSpc>
            </a:pPr>
            <a:r>
              <a:rPr lang="en-US" dirty="0">
                <a:solidFill>
                  <a:schemeClr val="bg1"/>
                </a:solidFill>
              </a:rPr>
              <a:t>Short video</a:t>
            </a:r>
          </a:p>
        </p:txBody>
      </p:sp>
      <p:sp>
        <p:nvSpPr>
          <p:cNvPr id="57" name="Freeform: Shape 56">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F22325DE-920C-4B2F-B28C-5E4B0DDE7B00}"/>
              </a:ext>
            </a:extLst>
          </p:cNvPr>
          <p:cNvPicPr>
            <a:picLocks noChangeAspect="1"/>
          </p:cNvPicPr>
          <p:nvPr/>
        </p:nvPicPr>
        <p:blipFill>
          <a:blip r:embed="rId2"/>
          <a:stretch>
            <a:fillRect/>
          </a:stretch>
        </p:blipFill>
        <p:spPr>
          <a:xfrm>
            <a:off x="643467" y="2375857"/>
            <a:ext cx="10914060" cy="366712"/>
          </a:xfrm>
          <a:prstGeom prst="rect">
            <a:avLst/>
          </a:prstGeom>
        </p:spPr>
      </p:pic>
      <p:sp>
        <p:nvSpPr>
          <p:cNvPr id="4" name="Rectangle 3">
            <a:extLst>
              <a:ext uri="{FF2B5EF4-FFF2-40B4-BE49-F238E27FC236}">
                <a16:creationId xmlns:a16="http://schemas.microsoft.com/office/drawing/2014/main" id="{759E446C-CCB5-444A-9BC2-73C9C4671857}"/>
              </a:ext>
            </a:extLst>
          </p:cNvPr>
          <p:cNvSpPr/>
          <p:nvPr/>
        </p:nvSpPr>
        <p:spPr>
          <a:xfrm>
            <a:off x="567035" y="3202333"/>
            <a:ext cx="9623654" cy="1200329"/>
          </a:xfrm>
          <a:prstGeom prst="rect">
            <a:avLst/>
          </a:prstGeom>
        </p:spPr>
        <p:txBody>
          <a:bodyPr wrap="square">
            <a:spAutoFit/>
          </a:bodyPr>
          <a:lstStyle/>
          <a:p>
            <a:r>
              <a:rPr lang="en-US" sz="3600" u="sng" dirty="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https://www.facebook.com/OakwoodShoresChicago/videos/2555339851271271/</a:t>
            </a:r>
            <a:endParaRPr lang="en-US" sz="3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1771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9" name="Rectangle 28">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9">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3" name="Rectangle 32">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6"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6" name="Freeform: Shape 55">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40AC8-1B3A-47AF-833A-594DD2FA5575}"/>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4800"/>
              <a:t>What we have lerned</a:t>
            </a:r>
          </a:p>
        </p:txBody>
      </p:sp>
    </p:spTree>
    <p:extLst>
      <p:ext uri="{BB962C8B-B14F-4D97-AF65-F5344CB8AC3E}">
        <p14:creationId xmlns:p14="http://schemas.microsoft.com/office/powerpoint/2010/main" val="358631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BD24-0638-4E63-9BAD-A2E717889CAD}"/>
              </a:ext>
            </a:extLst>
          </p:cNvPr>
          <p:cNvSpPr>
            <a:spLocks noGrp="1"/>
          </p:cNvSpPr>
          <p:nvPr>
            <p:ph type="title"/>
          </p:nvPr>
        </p:nvSpPr>
        <p:spPr>
          <a:xfrm>
            <a:off x="0" y="1342417"/>
            <a:ext cx="12937787" cy="5515583"/>
          </a:xfrm>
        </p:spPr>
        <p:txBody>
          <a:bodyPr>
            <a:normAutofit fontScale="90000"/>
          </a:bodyPr>
          <a:lstStyle/>
          <a:p>
            <a:pPr algn="l"/>
            <a:br>
              <a:rPr lang="en-US" dirty="0"/>
            </a:br>
            <a:br>
              <a:rPr lang="en-US" dirty="0"/>
            </a:br>
            <a:br>
              <a:rPr lang="en-US" dirty="0"/>
            </a:br>
            <a:r>
              <a:rPr lang="en-US" dirty="0"/>
              <a:t>Our youth were exposed to careers in science</a:t>
            </a:r>
            <a:br>
              <a:rPr lang="en-US" dirty="0"/>
            </a:br>
            <a:r>
              <a:rPr lang="en-US" dirty="0"/>
              <a:t>Listened and learned from the comfort of their homes.</a:t>
            </a:r>
            <a:br>
              <a:rPr lang="en-US" dirty="0"/>
            </a:br>
            <a:br>
              <a:rPr lang="en-US" dirty="0"/>
            </a:br>
            <a:r>
              <a:rPr lang="en-US" dirty="0"/>
              <a:t>The STEM program allowed young people to connect with each other virtual in ways that normally wouldn’t have taken place.</a:t>
            </a:r>
            <a:br>
              <a:rPr lang="en-US" dirty="0"/>
            </a:br>
            <a:br>
              <a:rPr lang="en-US" dirty="0"/>
            </a:br>
            <a:r>
              <a:rPr lang="en-US" dirty="0"/>
              <a:t>They learned a lot because (provided with reading materials prior to the session) they askes a lot of questions.</a:t>
            </a:r>
            <a:br>
              <a:rPr lang="en-US" dirty="0"/>
            </a:br>
            <a:br>
              <a:rPr lang="en-US" dirty="0"/>
            </a:br>
            <a:r>
              <a:rPr lang="en-US" dirty="0"/>
              <a:t>The lessons were interactive and fun</a:t>
            </a:r>
            <a:br>
              <a:rPr lang="en-US" dirty="0"/>
            </a:br>
            <a:r>
              <a:rPr lang="en-US" dirty="0"/>
              <a:t>They enjoyed themselves.</a:t>
            </a:r>
            <a:br>
              <a:rPr lang="en-US" dirty="0"/>
            </a:br>
            <a:br>
              <a:rPr lang="en-US" dirty="0"/>
            </a:br>
            <a:br>
              <a:rPr lang="en-US" dirty="0"/>
            </a:br>
            <a:endParaRPr lang="en-US" dirty="0"/>
          </a:p>
        </p:txBody>
      </p:sp>
    </p:spTree>
    <p:extLst>
      <p:ext uri="{BB962C8B-B14F-4D97-AF65-F5344CB8AC3E}">
        <p14:creationId xmlns:p14="http://schemas.microsoft.com/office/powerpoint/2010/main" val="276553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2" name="Rectangle 61">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3"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E00A0246-6E1E-4CDD-AF28-966053C47C0A}"/>
              </a:ext>
            </a:extLst>
          </p:cNvPr>
          <p:cNvSpPr>
            <a:spLocks noGrp="1"/>
          </p:cNvSpPr>
          <p:nvPr>
            <p:ph type="title"/>
          </p:nvPr>
        </p:nvSpPr>
        <p:spPr>
          <a:xfrm>
            <a:off x="888631" y="2349925"/>
            <a:ext cx="3498979" cy="2456442"/>
          </a:xfrm>
        </p:spPr>
        <p:txBody>
          <a:bodyPr vert="horz" lIns="228600" tIns="228600" rIns="228600" bIns="228600" rtlCol="0" anchor="ctr">
            <a:normAutofit/>
          </a:bodyPr>
          <a:lstStyle/>
          <a:p>
            <a:r>
              <a:rPr lang="en-US">
                <a:solidFill>
                  <a:srgbClr val="FFFEFF"/>
                </a:solidFill>
              </a:rPr>
              <a:t>Online STEM RESOURCES</a:t>
            </a:r>
          </a:p>
        </p:txBody>
      </p:sp>
      <p:sp>
        <p:nvSpPr>
          <p:cNvPr id="3" name="Rectangle 2">
            <a:extLst>
              <a:ext uri="{FF2B5EF4-FFF2-40B4-BE49-F238E27FC236}">
                <a16:creationId xmlns:a16="http://schemas.microsoft.com/office/drawing/2014/main" id="{81287B2E-0B9B-4421-97F8-C932927FA701}"/>
              </a:ext>
            </a:extLst>
          </p:cNvPr>
          <p:cNvSpPr/>
          <p:nvPr/>
        </p:nvSpPr>
        <p:spPr>
          <a:xfrm>
            <a:off x="5118447" y="803186"/>
            <a:ext cx="6281873" cy="5248622"/>
          </a:xfrm>
          <a:prstGeom prst="rect">
            <a:avLst/>
          </a:prstGeom>
        </p:spPr>
        <p:txBody>
          <a:bodyPr vert="horz" lIns="91440" tIns="45720" rIns="91440" bIns="45720" rtlCol="0" anchor="ctr">
            <a:normAutofit/>
          </a:bodyPr>
          <a:lstStyle/>
          <a:p>
            <a:pPr indent="-228600" defTabSz="914400">
              <a:lnSpc>
                <a:spcPct val="110000"/>
              </a:lnSpc>
              <a:spcAft>
                <a:spcPts val="600"/>
              </a:spcAft>
              <a:buClr>
                <a:schemeClr val="accent1"/>
              </a:buClr>
              <a:buSzPct val="110000"/>
              <a:buFont typeface="Wingdings" panose="05000000000000000000" pitchFamily="2" charset="2"/>
              <a:buChar char="§"/>
            </a:pPr>
            <a:r>
              <a:rPr lang="en-US" sz="1700" dirty="0"/>
              <a:t> Ohio’s 4-H has developed this series of videos to support robotics during the pandemic: </a:t>
            </a:r>
            <a:r>
              <a:rPr lang="en-US" sz="1700" u="sng" dirty="0">
                <a:hlinkClick r:id="rId2">
                  <a:extLst>
                    <a:ext uri="{A12FA001-AC4F-418D-AE19-62706E023703}">
                      <ahyp:hlinkClr xmlns:ahyp="http://schemas.microsoft.com/office/drawing/2018/hyperlinkcolor" val="tx"/>
                    </a:ext>
                  </a:extLst>
                </a:hlinkClick>
              </a:rPr>
              <a:t>https://www.ohio4h.org/statewide-programs/4-h-science/robotics/robotics-1-ev3</a:t>
            </a:r>
            <a:endParaRPr lang="en-US" sz="1700" dirty="0"/>
          </a:p>
          <a:p>
            <a:pPr indent="-228600" defTabSz="914400">
              <a:lnSpc>
                <a:spcPct val="110000"/>
              </a:lnSpc>
              <a:spcAft>
                <a:spcPts val="600"/>
              </a:spcAft>
              <a:buClr>
                <a:schemeClr val="accent1"/>
              </a:buClr>
              <a:buSzPct val="110000"/>
              <a:buFont typeface="Wingdings" panose="05000000000000000000" pitchFamily="2" charset="2"/>
              <a:buChar char="§"/>
            </a:pPr>
            <a:r>
              <a:rPr lang="en-US" sz="1700" dirty="0"/>
              <a:t>This program does require purchase of their Robotics 1 curriculum and robot. Purchasing information is here: </a:t>
            </a:r>
            <a:r>
              <a:rPr lang="en-US" sz="1700" u="sng" dirty="0">
                <a:hlinkClick r:id="rId3">
                  <a:extLst>
                    <a:ext uri="{A12FA001-AC4F-418D-AE19-62706E023703}">
                      <ahyp:hlinkClr xmlns:ahyp="http://schemas.microsoft.com/office/drawing/2018/hyperlinkcolor" val="tx"/>
                    </a:ext>
                  </a:extLst>
                </a:hlinkClick>
              </a:rPr>
              <a:t>https://www.ohio4h.org/robotics</a:t>
            </a:r>
            <a:endParaRPr lang="en-US" sz="1700" dirty="0"/>
          </a:p>
          <a:p>
            <a:pPr indent="-228600" defTabSz="914400">
              <a:lnSpc>
                <a:spcPct val="110000"/>
              </a:lnSpc>
              <a:spcAft>
                <a:spcPts val="600"/>
              </a:spcAft>
              <a:buClr>
                <a:schemeClr val="accent1"/>
              </a:buClr>
              <a:buSzPct val="110000"/>
              <a:buFont typeface="Wingdings" panose="05000000000000000000" pitchFamily="2" charset="2"/>
              <a:buChar char="§"/>
            </a:pPr>
            <a:r>
              <a:rPr lang="en-US" sz="1700" dirty="0"/>
              <a:t> </a:t>
            </a:r>
          </a:p>
          <a:p>
            <a:pPr indent="-228600" defTabSz="914400">
              <a:lnSpc>
                <a:spcPct val="110000"/>
              </a:lnSpc>
              <a:spcAft>
                <a:spcPts val="600"/>
              </a:spcAft>
              <a:buClr>
                <a:schemeClr val="accent1"/>
              </a:buClr>
              <a:buSzPct val="110000"/>
              <a:buFont typeface="Wingdings" panose="05000000000000000000" pitchFamily="2" charset="2"/>
              <a:buChar char="§"/>
            </a:pPr>
            <a:r>
              <a:rPr lang="en-US" sz="1700" dirty="0"/>
              <a:t>Nebraska’s 4-H has put together online “boredom buster” workshops: </a:t>
            </a:r>
            <a:r>
              <a:rPr lang="en-US" sz="1700" u="sng" dirty="0">
                <a:hlinkClick r:id="rId4">
                  <a:extLst>
                    <a:ext uri="{A12FA001-AC4F-418D-AE19-62706E023703}">
                      <ahyp:hlinkClr xmlns:ahyp="http://schemas.microsoft.com/office/drawing/2018/hyperlinkcolor" val="tx"/>
                    </a:ext>
                  </a:extLst>
                </a:hlinkClick>
              </a:rPr>
              <a:t>https://4h.unl.edu/boredom-buster-challenge</a:t>
            </a:r>
            <a:endParaRPr lang="en-US" sz="1700" dirty="0"/>
          </a:p>
          <a:p>
            <a:pPr indent="-228600" defTabSz="914400">
              <a:lnSpc>
                <a:spcPct val="110000"/>
              </a:lnSpc>
              <a:spcAft>
                <a:spcPts val="600"/>
              </a:spcAft>
              <a:buClr>
                <a:schemeClr val="accent1"/>
              </a:buClr>
              <a:buSzPct val="110000"/>
              <a:buFont typeface="Wingdings" panose="05000000000000000000" pitchFamily="2" charset="2"/>
              <a:buChar char="§"/>
            </a:pPr>
            <a:r>
              <a:rPr lang="en-US" sz="1700" dirty="0"/>
              <a:t>Not all are STEM-related but all look pretty fun.</a:t>
            </a:r>
          </a:p>
          <a:p>
            <a:pPr indent="-228600" defTabSz="914400">
              <a:lnSpc>
                <a:spcPct val="110000"/>
              </a:lnSpc>
              <a:spcAft>
                <a:spcPts val="600"/>
              </a:spcAft>
              <a:buClr>
                <a:schemeClr val="accent1"/>
              </a:buClr>
              <a:buSzPct val="110000"/>
              <a:buFont typeface="Wingdings" panose="05000000000000000000" pitchFamily="2" charset="2"/>
              <a:buChar char="§"/>
            </a:pPr>
            <a:r>
              <a:rPr lang="en-US" sz="1700" dirty="0"/>
              <a:t> </a:t>
            </a:r>
          </a:p>
          <a:p>
            <a:pPr indent="-228600" defTabSz="914400">
              <a:lnSpc>
                <a:spcPct val="110000"/>
              </a:lnSpc>
              <a:spcAft>
                <a:spcPts val="600"/>
              </a:spcAft>
              <a:buClr>
                <a:schemeClr val="accent1"/>
              </a:buClr>
              <a:buSzPct val="110000"/>
              <a:buFont typeface="Wingdings" panose="05000000000000000000" pitchFamily="2" charset="2"/>
              <a:buChar char="§"/>
            </a:pPr>
            <a:r>
              <a:rPr lang="en-US" sz="1700" dirty="0" err="1"/>
              <a:t>CalPoly</a:t>
            </a:r>
            <a:r>
              <a:rPr lang="en-US" sz="1700" dirty="0"/>
              <a:t> also has their Learn By Doing Lab, which is providing online workshops: </a:t>
            </a:r>
            <a:r>
              <a:rPr lang="en-US" sz="1700" u="sng" dirty="0">
                <a:hlinkClick r:id="rId5">
                  <a:extLst>
                    <a:ext uri="{A12FA001-AC4F-418D-AE19-62706E023703}">
                      <ahyp:hlinkClr xmlns:ahyp="http://schemas.microsoft.com/office/drawing/2018/hyperlinkcolor" val="tx"/>
                    </a:ext>
                  </a:extLst>
                </a:hlinkClick>
              </a:rPr>
              <a:t>https://cesame.calpoly.edu/lbdl-virtual-kitchen-science-2020</a:t>
            </a:r>
            <a:r>
              <a:rPr lang="en-US" sz="1700" dirty="0"/>
              <a:t> </a:t>
            </a:r>
          </a:p>
        </p:txBody>
      </p:sp>
    </p:spTree>
    <p:extLst>
      <p:ext uri="{BB962C8B-B14F-4D97-AF65-F5344CB8AC3E}">
        <p14:creationId xmlns:p14="http://schemas.microsoft.com/office/powerpoint/2010/main" val="379132279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AB49E1-195D-497A-BB31-2158958CA082}"/>
              </a:ext>
            </a:extLst>
          </p:cNvPr>
          <p:cNvSpPr>
            <a:spLocks noGrp="1"/>
          </p:cNvSpPr>
          <p:nvPr>
            <p:ph idx="1"/>
          </p:nvPr>
        </p:nvSpPr>
        <p:spPr/>
        <p:txBody>
          <a:bodyPr>
            <a:normAutofit/>
          </a:bodyPr>
          <a:lstStyle/>
          <a:p>
            <a:pPr lvl="0"/>
            <a:r>
              <a:rPr lang="en-US" sz="4000" dirty="0"/>
              <a:t>Quickly establish  new routine for our residents</a:t>
            </a:r>
          </a:p>
        </p:txBody>
      </p:sp>
      <p:pic>
        <p:nvPicPr>
          <p:cNvPr id="13" name="Content Placeholder 12">
            <a:extLst>
              <a:ext uri="{FF2B5EF4-FFF2-40B4-BE49-F238E27FC236}">
                <a16:creationId xmlns:a16="http://schemas.microsoft.com/office/drawing/2014/main" id="{4155E513-126E-4487-845D-B781FB2809E0}"/>
              </a:ext>
            </a:extLst>
          </p:cNvPr>
          <p:cNvPicPr>
            <a:picLocks noGrp="1" noChangeAspect="1"/>
          </p:cNvPicPr>
          <p:nvPr>
            <p:ph idx="13"/>
          </p:nvPr>
        </p:nvPicPr>
        <p:blipFill>
          <a:blip r:embed="rId2">
            <a:extLst>
              <a:ext uri="{837473B0-CC2E-450A-ABE3-18F120FF3D39}">
                <a1611:picAttrSrcUrl xmlns:a1611="http://schemas.microsoft.com/office/drawing/2016/11/main" r:id="rId3"/>
              </a:ext>
            </a:extLst>
          </a:blip>
          <a:srcRect/>
          <a:stretch/>
        </p:blipFill>
        <p:spPr>
          <a:xfrm>
            <a:off x="6867728" y="1361873"/>
            <a:ext cx="4233410" cy="3686682"/>
          </a:xfrm>
          <a:prstGeom prst="rect">
            <a:avLst/>
          </a:prstGeom>
        </p:spPr>
      </p:pic>
      <p:sp>
        <p:nvSpPr>
          <p:cNvPr id="4" name="Title 3">
            <a:extLst>
              <a:ext uri="{FF2B5EF4-FFF2-40B4-BE49-F238E27FC236}">
                <a16:creationId xmlns:a16="http://schemas.microsoft.com/office/drawing/2014/main" id="{9E7273F9-59F9-4FB3-9D34-82C64C4F8667}"/>
              </a:ext>
            </a:extLst>
          </p:cNvPr>
          <p:cNvSpPr>
            <a:spLocks noGrp="1"/>
          </p:cNvSpPr>
          <p:nvPr>
            <p:ph type="title"/>
          </p:nvPr>
        </p:nvSpPr>
        <p:spPr/>
        <p:txBody>
          <a:bodyPr>
            <a:normAutofit/>
          </a:bodyPr>
          <a:lstStyle/>
          <a:p>
            <a:br>
              <a:rPr lang="en-US" sz="3200" dirty="0"/>
            </a:br>
            <a:endParaRPr lang="en-US" sz="3200" dirty="0"/>
          </a:p>
        </p:txBody>
      </p:sp>
    </p:spTree>
    <p:extLst>
      <p:ext uri="{BB962C8B-B14F-4D97-AF65-F5344CB8AC3E}">
        <p14:creationId xmlns:p14="http://schemas.microsoft.com/office/powerpoint/2010/main" val="22516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p:txBody>
          <a:bodyPr>
            <a:normAutofit/>
          </a:bodyPr>
          <a:lstStyle/>
          <a:p>
            <a:r>
              <a:rPr lang="en-US" sz="3600" dirty="0"/>
              <a:t>STEM PROGRAMMING</a:t>
            </a:r>
          </a:p>
        </p:txBody>
      </p:sp>
      <p:pic>
        <p:nvPicPr>
          <p:cNvPr id="12" name="Picture 11" descr="A picture containing drawing&#10;&#10;Description automatically generated">
            <a:extLst>
              <a:ext uri="{FF2B5EF4-FFF2-40B4-BE49-F238E27FC236}">
                <a16:creationId xmlns:a16="http://schemas.microsoft.com/office/drawing/2014/main" id="{D81533AB-0E34-4044-869C-F7088A3610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73138" y="1498445"/>
            <a:ext cx="5715000" cy="4805161"/>
          </a:xfrm>
          <a:prstGeom prst="rect">
            <a:avLst/>
          </a:prstGeom>
        </p:spPr>
      </p:pic>
    </p:spTree>
    <p:extLst>
      <p:ext uri="{BB962C8B-B14F-4D97-AF65-F5344CB8AC3E}">
        <p14:creationId xmlns:p14="http://schemas.microsoft.com/office/powerpoint/2010/main" val="199743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F85F-6810-41EE-A6D8-25CD7BC1CBAA}"/>
              </a:ext>
            </a:extLst>
          </p:cNvPr>
          <p:cNvSpPr>
            <a:spLocks noGrp="1"/>
          </p:cNvSpPr>
          <p:nvPr>
            <p:ph type="title"/>
          </p:nvPr>
        </p:nvSpPr>
        <p:spPr/>
        <p:txBody>
          <a:bodyPr>
            <a:normAutofit fontScale="90000"/>
          </a:bodyPr>
          <a:lstStyle/>
          <a:p>
            <a:pPr marL="0" marR="0">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rPr>
              <a:t> </a:t>
            </a:r>
            <a:r>
              <a:rPr lang="en-US" sz="6000" dirty="0">
                <a:latin typeface="Calibri" panose="020F0502020204030204" pitchFamily="34" charset="0"/>
                <a:ea typeface="Calibri" panose="020F0502020204030204" pitchFamily="34" charset="0"/>
              </a:rPr>
              <a:t>Programs provided twice a week </a:t>
            </a:r>
            <a:endParaRPr lang="en-US" sz="6000" dirty="0"/>
          </a:p>
        </p:txBody>
      </p:sp>
      <p:sp>
        <p:nvSpPr>
          <p:cNvPr id="3" name="Rectangle 2">
            <a:extLst>
              <a:ext uri="{FF2B5EF4-FFF2-40B4-BE49-F238E27FC236}">
                <a16:creationId xmlns:a16="http://schemas.microsoft.com/office/drawing/2014/main" id="{01E1EA0B-7C5E-45F5-A45D-CDB50DEBD500}"/>
              </a:ext>
            </a:extLst>
          </p:cNvPr>
          <p:cNvSpPr/>
          <p:nvPr/>
        </p:nvSpPr>
        <p:spPr>
          <a:xfrm>
            <a:off x="437322" y="3061252"/>
            <a:ext cx="4214191" cy="523220"/>
          </a:xfrm>
          <a:prstGeom prst="rect">
            <a:avLst/>
          </a:prstGeom>
        </p:spPr>
        <p:txBody>
          <a:bodyPr wrap="square">
            <a:spAutoFit/>
          </a:bodyPr>
          <a:lstStyle/>
          <a:p>
            <a:r>
              <a:rPr lang="en-US" sz="2800" dirty="0">
                <a:solidFill>
                  <a:srgbClr val="000000"/>
                </a:solidFill>
                <a:latin typeface="Calibri" panose="020F0502020204030204" pitchFamily="34" charset="0"/>
                <a:ea typeface="Times New Roman" panose="02020603050405020304" pitchFamily="18" charset="0"/>
              </a:rPr>
              <a:t>. </a:t>
            </a:r>
            <a:endParaRPr lang="en-US" sz="2800" dirty="0"/>
          </a:p>
        </p:txBody>
      </p:sp>
      <p:sp>
        <p:nvSpPr>
          <p:cNvPr id="4" name="Rectangle 3">
            <a:extLst>
              <a:ext uri="{FF2B5EF4-FFF2-40B4-BE49-F238E27FC236}">
                <a16:creationId xmlns:a16="http://schemas.microsoft.com/office/drawing/2014/main" id="{DEF1D934-922A-4F79-ACE7-12ACA720BA41}"/>
              </a:ext>
            </a:extLst>
          </p:cNvPr>
          <p:cNvSpPr/>
          <p:nvPr/>
        </p:nvSpPr>
        <p:spPr>
          <a:xfrm rot="10800000" flipV="1">
            <a:off x="252917" y="1817622"/>
            <a:ext cx="4805465" cy="276999"/>
          </a:xfrm>
          <a:prstGeom prst="rect">
            <a:avLst/>
          </a:prstGeom>
        </p:spPr>
        <p:txBody>
          <a:bodyPr wrap="square">
            <a:spAutoFit/>
          </a:bodyPr>
          <a:lstStyle/>
          <a:p>
            <a:r>
              <a:rPr lang="en-US" sz="1200" dirty="0">
                <a:solidFill>
                  <a:srgbClr val="000000"/>
                </a:solidFill>
                <a:latin typeface="Calibri" panose="020F0502020204030204" pitchFamily="34" charset="0"/>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5FD6AF46-CDAC-4CEE-8D7B-B42272A0DEB4}"/>
              </a:ext>
            </a:extLst>
          </p:cNvPr>
          <p:cNvSpPr/>
          <p:nvPr/>
        </p:nvSpPr>
        <p:spPr>
          <a:xfrm>
            <a:off x="252917" y="1196391"/>
            <a:ext cx="10836615" cy="523220"/>
          </a:xfrm>
          <a:prstGeom prst="rect">
            <a:avLst/>
          </a:prstGeom>
        </p:spPr>
        <p:txBody>
          <a:bodyPr wrap="square">
            <a:spAutoFit/>
          </a:bodyPr>
          <a:lstStyle/>
          <a:p>
            <a:r>
              <a:rPr lang="en-US" sz="2800" dirty="0">
                <a:solidFill>
                  <a:srgbClr val="000000"/>
                </a:solidFill>
                <a:latin typeface="Calibri" panose="020F0502020204030204" pitchFamily="34" charset="0"/>
                <a:ea typeface="Times New Roman" panose="02020603050405020304" pitchFamily="18" charset="0"/>
              </a:rPr>
              <a:t>Extracting  DNA from strawberries. </a:t>
            </a:r>
            <a:endParaRPr lang="en-US" sz="2800" dirty="0"/>
          </a:p>
        </p:txBody>
      </p:sp>
      <p:sp>
        <p:nvSpPr>
          <p:cNvPr id="6" name="Rectangle 5">
            <a:extLst>
              <a:ext uri="{FF2B5EF4-FFF2-40B4-BE49-F238E27FC236}">
                <a16:creationId xmlns:a16="http://schemas.microsoft.com/office/drawing/2014/main" id="{56313F29-B307-4585-960D-D3ADDC5B63AE}"/>
              </a:ext>
            </a:extLst>
          </p:cNvPr>
          <p:cNvSpPr/>
          <p:nvPr/>
        </p:nvSpPr>
        <p:spPr>
          <a:xfrm>
            <a:off x="252917" y="2460734"/>
            <a:ext cx="11686165" cy="2677656"/>
          </a:xfrm>
          <a:prstGeom prst="rect">
            <a:avLst/>
          </a:prstGeom>
        </p:spPr>
        <p:txBody>
          <a:bodyPr wrap="square">
            <a:spAutoFit/>
          </a:bodyPr>
          <a:lstStyle/>
          <a:p>
            <a:r>
              <a:rPr lang="en-US" sz="2800" dirty="0">
                <a:solidFill>
                  <a:srgbClr val="000000"/>
                </a:solidFill>
                <a:latin typeface="Calibri" panose="020F0502020204030204" pitchFamily="34" charset="0"/>
                <a:ea typeface="Times New Roman" panose="02020603050405020304" pitchFamily="18" charset="0"/>
              </a:rPr>
              <a:t>The second experiment was to determine germs on their hands by "contaminating" a piece of bread.</a:t>
            </a:r>
          </a:p>
          <a:p>
            <a:endParaRPr lang="en-US" sz="280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Observe mosquitos breeding.</a:t>
            </a:r>
          </a:p>
          <a:p>
            <a:endParaRPr lang="en-US" sz="280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Talked with a scientist about careers in science</a:t>
            </a:r>
            <a:endParaRPr lang="en-US" sz="2800" dirty="0"/>
          </a:p>
        </p:txBody>
      </p:sp>
    </p:spTree>
    <p:extLst>
      <p:ext uri="{BB962C8B-B14F-4D97-AF65-F5344CB8AC3E}">
        <p14:creationId xmlns:p14="http://schemas.microsoft.com/office/powerpoint/2010/main" val="240063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F07D-B4BB-4639-A65D-5FC00BE6D9A4}"/>
              </a:ext>
            </a:extLst>
          </p:cNvPr>
          <p:cNvSpPr>
            <a:spLocks noGrp="1"/>
          </p:cNvSpPr>
          <p:nvPr>
            <p:ph type="title"/>
          </p:nvPr>
        </p:nvSpPr>
        <p:spPr/>
        <p:txBody>
          <a:bodyPr/>
          <a:lstStyle/>
          <a:p>
            <a:r>
              <a:rPr lang="en-US" dirty="0"/>
              <a:t>Virtual STEM on ZOOM</a:t>
            </a:r>
          </a:p>
        </p:txBody>
      </p:sp>
      <p:pic>
        <p:nvPicPr>
          <p:cNvPr id="5" name="Picture 4">
            <a:extLst>
              <a:ext uri="{FF2B5EF4-FFF2-40B4-BE49-F238E27FC236}">
                <a16:creationId xmlns:a16="http://schemas.microsoft.com/office/drawing/2014/main" id="{7880558B-F1A9-4A95-A294-EC9A20FFE633}"/>
              </a:ext>
            </a:extLst>
          </p:cNvPr>
          <p:cNvPicPr>
            <a:picLocks noChangeAspect="1"/>
          </p:cNvPicPr>
          <p:nvPr/>
        </p:nvPicPr>
        <p:blipFill>
          <a:blip r:embed="rId2"/>
          <a:stretch>
            <a:fillRect/>
          </a:stretch>
        </p:blipFill>
        <p:spPr>
          <a:xfrm>
            <a:off x="2522707" y="1440454"/>
            <a:ext cx="6351919" cy="4771407"/>
          </a:xfrm>
          <a:prstGeom prst="rect">
            <a:avLst/>
          </a:prstGeom>
        </p:spPr>
      </p:pic>
    </p:spTree>
    <p:extLst>
      <p:ext uri="{BB962C8B-B14F-4D97-AF65-F5344CB8AC3E}">
        <p14:creationId xmlns:p14="http://schemas.microsoft.com/office/powerpoint/2010/main" val="3009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FA05-EC5B-4C84-A2AF-BCC9B33831C7}"/>
              </a:ext>
            </a:extLst>
          </p:cNvPr>
          <p:cNvSpPr>
            <a:spLocks noGrp="1"/>
          </p:cNvSpPr>
          <p:nvPr>
            <p:ph type="title"/>
          </p:nvPr>
        </p:nvSpPr>
        <p:spPr/>
        <p:txBody>
          <a:bodyPr/>
          <a:lstStyle/>
          <a:p>
            <a:r>
              <a:rPr lang="en-US" dirty="0"/>
              <a:t>What is  DNA?</a:t>
            </a:r>
          </a:p>
        </p:txBody>
      </p:sp>
      <p:pic>
        <p:nvPicPr>
          <p:cNvPr id="3" name="Picture 2">
            <a:extLst>
              <a:ext uri="{FF2B5EF4-FFF2-40B4-BE49-F238E27FC236}">
                <a16:creationId xmlns:a16="http://schemas.microsoft.com/office/drawing/2014/main" id="{3AC6F37B-4168-42EE-8A18-848866C6FD17}"/>
              </a:ext>
            </a:extLst>
          </p:cNvPr>
          <p:cNvPicPr>
            <a:picLocks noChangeAspect="1"/>
          </p:cNvPicPr>
          <p:nvPr/>
        </p:nvPicPr>
        <p:blipFill>
          <a:blip r:embed="rId2"/>
          <a:stretch>
            <a:fillRect/>
          </a:stretch>
        </p:blipFill>
        <p:spPr>
          <a:xfrm>
            <a:off x="2680685" y="1298531"/>
            <a:ext cx="6091328" cy="4567500"/>
          </a:xfrm>
          <a:prstGeom prst="rect">
            <a:avLst/>
          </a:prstGeom>
        </p:spPr>
      </p:pic>
    </p:spTree>
    <p:extLst>
      <p:ext uri="{BB962C8B-B14F-4D97-AF65-F5344CB8AC3E}">
        <p14:creationId xmlns:p14="http://schemas.microsoft.com/office/powerpoint/2010/main" val="145143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4959-E2B9-4B53-872F-CF96C15AD966}"/>
              </a:ext>
            </a:extLst>
          </p:cNvPr>
          <p:cNvSpPr>
            <a:spLocks noGrp="1"/>
          </p:cNvSpPr>
          <p:nvPr>
            <p:ph type="title"/>
          </p:nvPr>
        </p:nvSpPr>
        <p:spPr/>
        <p:txBody>
          <a:bodyPr/>
          <a:lstStyle/>
          <a:p>
            <a:r>
              <a:rPr lang="en-US" dirty="0"/>
              <a:t>Weekly Youth Fitness  via zoom</a:t>
            </a:r>
          </a:p>
        </p:txBody>
      </p:sp>
      <p:pic>
        <p:nvPicPr>
          <p:cNvPr id="3" name="Picture 2">
            <a:extLst>
              <a:ext uri="{FF2B5EF4-FFF2-40B4-BE49-F238E27FC236}">
                <a16:creationId xmlns:a16="http://schemas.microsoft.com/office/drawing/2014/main" id="{00E7A00A-0272-490A-8BD3-615CFEC2CAD1}"/>
              </a:ext>
            </a:extLst>
          </p:cNvPr>
          <p:cNvPicPr>
            <a:picLocks noChangeAspect="1"/>
          </p:cNvPicPr>
          <p:nvPr/>
        </p:nvPicPr>
        <p:blipFill>
          <a:blip r:embed="rId2"/>
          <a:stretch>
            <a:fillRect/>
          </a:stretch>
        </p:blipFill>
        <p:spPr>
          <a:xfrm>
            <a:off x="992221" y="1196391"/>
            <a:ext cx="9863847" cy="5904800"/>
          </a:xfrm>
          <a:prstGeom prst="rect">
            <a:avLst/>
          </a:prstGeom>
        </p:spPr>
      </p:pic>
    </p:spTree>
    <p:extLst>
      <p:ext uri="{BB962C8B-B14F-4D97-AF65-F5344CB8AC3E}">
        <p14:creationId xmlns:p14="http://schemas.microsoft.com/office/powerpoint/2010/main" val="387137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2679-888E-47D0-A4B7-B7C102AA49A8}"/>
              </a:ext>
            </a:extLst>
          </p:cNvPr>
          <p:cNvSpPr>
            <a:spLocks noGrp="1"/>
          </p:cNvSpPr>
          <p:nvPr>
            <p:ph type="title"/>
          </p:nvPr>
        </p:nvSpPr>
        <p:spPr/>
        <p:txBody>
          <a:bodyPr/>
          <a:lstStyle/>
          <a:p>
            <a:r>
              <a:rPr lang="en-US" dirty="0"/>
              <a:t>Youth Healthy eating via zoom</a:t>
            </a:r>
          </a:p>
        </p:txBody>
      </p:sp>
      <p:pic>
        <p:nvPicPr>
          <p:cNvPr id="3" name="Picture 2">
            <a:extLst>
              <a:ext uri="{FF2B5EF4-FFF2-40B4-BE49-F238E27FC236}">
                <a16:creationId xmlns:a16="http://schemas.microsoft.com/office/drawing/2014/main" id="{F7A62B2B-AA5F-409E-8E34-0488381BCFB1}"/>
              </a:ext>
            </a:extLst>
          </p:cNvPr>
          <p:cNvPicPr>
            <a:picLocks noChangeAspect="1"/>
          </p:cNvPicPr>
          <p:nvPr/>
        </p:nvPicPr>
        <p:blipFill>
          <a:blip r:embed="rId2"/>
          <a:stretch>
            <a:fillRect/>
          </a:stretch>
        </p:blipFill>
        <p:spPr>
          <a:xfrm>
            <a:off x="972765" y="1196391"/>
            <a:ext cx="8988357" cy="5379507"/>
          </a:xfrm>
          <a:prstGeom prst="rect">
            <a:avLst/>
          </a:prstGeom>
        </p:spPr>
      </p:pic>
    </p:spTree>
    <p:extLst>
      <p:ext uri="{BB962C8B-B14F-4D97-AF65-F5344CB8AC3E}">
        <p14:creationId xmlns:p14="http://schemas.microsoft.com/office/powerpoint/2010/main" val="56238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71F13A-EDBA-4EF6-ACC7-676A8FBEB30B}"/>
              </a:ext>
            </a:extLst>
          </p:cNvPr>
          <p:cNvPicPr>
            <a:picLocks noChangeAspect="1"/>
          </p:cNvPicPr>
          <p:nvPr/>
        </p:nvPicPr>
        <p:blipFill>
          <a:blip r:embed="rId2"/>
          <a:stretch>
            <a:fillRect/>
          </a:stretch>
        </p:blipFill>
        <p:spPr>
          <a:xfrm>
            <a:off x="1264596" y="1325244"/>
            <a:ext cx="9416374" cy="5114467"/>
          </a:xfrm>
          <a:prstGeom prst="rect">
            <a:avLst/>
          </a:prstGeom>
        </p:spPr>
      </p:pic>
    </p:spTree>
    <p:extLst>
      <p:ext uri="{BB962C8B-B14F-4D97-AF65-F5344CB8AC3E}">
        <p14:creationId xmlns:p14="http://schemas.microsoft.com/office/powerpoint/2010/main" val="294563332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774A73-0280-47B7-9E46-5069D222080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7126FF7-C1F4-4C68-B9E0-A1BEBFA97A78}">
  <ds:schemaRefs>
    <ds:schemaRef ds:uri="http://schemas.microsoft.com/sharepoint/v3/contenttype/forms"/>
  </ds:schemaRefs>
</ds:datastoreItem>
</file>

<file path=customXml/itemProps3.xml><?xml version="1.0" encoding="utf-8"?>
<ds:datastoreItem xmlns:ds="http://schemas.openxmlformats.org/officeDocument/2006/customXml" ds:itemID="{406286C1-23B0-486D-BA90-391FEFBD8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310</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Rockwell</vt:lpstr>
      <vt:lpstr>Segoe UI</vt:lpstr>
      <vt:lpstr>Segoe UI Light</vt:lpstr>
      <vt:lpstr>Wingdings</vt:lpstr>
      <vt:lpstr>Atlas</vt:lpstr>
      <vt:lpstr>The Community Builder’s Experiences Using Virtual Platform</vt:lpstr>
      <vt:lpstr> </vt:lpstr>
      <vt:lpstr>STEM PROGRAMMING</vt:lpstr>
      <vt:lpstr> Programs provided twice a week </vt:lpstr>
      <vt:lpstr>Virtual STEM on ZOOM</vt:lpstr>
      <vt:lpstr>What is  DNA?</vt:lpstr>
      <vt:lpstr>Weekly Youth Fitness  via zoom</vt:lpstr>
      <vt:lpstr>Youth Healthy eating via zoom</vt:lpstr>
      <vt:lpstr>PowerPoint Presentation</vt:lpstr>
      <vt:lpstr>Short video</vt:lpstr>
      <vt:lpstr>What we have lerned</vt:lpstr>
      <vt:lpstr>   Our youth were exposed to careers in science Listened and learned from the comfort of their homes.  The STEM program allowed young people to connect with each other virtual in ways that normally wouldn’t have taken place.  They learned a lot because (provided with reading materials prior to the session) they askes a lot of questions.  The lessons were interactive and fun They enjoyed themselves.   </vt:lpstr>
      <vt:lpstr>Online STEM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2020-09-08T16:34:55Z</dcterms:created>
  <dcterms:modified xsi:type="dcterms:W3CDTF">2020-09-08T16:49:41Z</dcterms:modified>
</cp:coreProperties>
</file>