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5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6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3" r:id="rId5"/>
  </p:sldMasterIdLst>
  <p:notesMasterIdLst>
    <p:notesMasterId r:id="rId33"/>
  </p:notesMasterIdLst>
  <p:sldIdLst>
    <p:sldId id="270" r:id="rId6"/>
    <p:sldId id="262" r:id="rId7"/>
    <p:sldId id="288" r:id="rId8"/>
    <p:sldId id="275" r:id="rId9"/>
    <p:sldId id="274" r:id="rId10"/>
    <p:sldId id="276" r:id="rId11"/>
    <p:sldId id="277" r:id="rId12"/>
    <p:sldId id="278" r:id="rId13"/>
    <p:sldId id="286" r:id="rId14"/>
    <p:sldId id="272" r:id="rId15"/>
    <p:sldId id="283" r:id="rId16"/>
    <p:sldId id="285" r:id="rId17"/>
    <p:sldId id="281" r:id="rId18"/>
    <p:sldId id="273" r:id="rId19"/>
    <p:sldId id="287" r:id="rId20"/>
    <p:sldId id="289" r:id="rId21"/>
    <p:sldId id="271" r:id="rId22"/>
    <p:sldId id="279" r:id="rId23"/>
    <p:sldId id="291" r:id="rId24"/>
    <p:sldId id="292" r:id="rId25"/>
    <p:sldId id="293" r:id="rId26"/>
    <p:sldId id="294" r:id="rId27"/>
    <p:sldId id="295" r:id="rId28"/>
    <p:sldId id="296" r:id="rId29"/>
    <p:sldId id="297" r:id="rId30"/>
    <p:sldId id="298" r:id="rId31"/>
    <p:sldId id="29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960"/>
    <a:srgbClr val="8F9AA1"/>
    <a:srgbClr val="BFC5CA"/>
    <a:srgbClr val="006EAA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49"/>
    <p:restoredTop sz="94682"/>
  </p:normalViewPr>
  <p:slideViewPr>
    <p:cSldViewPr snapToGrid="0" snapToObjects="1">
      <p:cViewPr varScale="1">
        <p:scale>
          <a:sx n="87" d="100"/>
          <a:sy n="87" d="100"/>
        </p:scale>
        <p:origin x="63" y="2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2" d="100"/>
          <a:sy n="62" d="100"/>
        </p:scale>
        <p:origin x="2718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421339020684029E-2"/>
          <c:y val="4.0623797752227402E-2"/>
          <c:w val="0.92518371018770273"/>
          <c:h val="0.73089830935792588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9233616"/>
        <c:axId val="469230992"/>
      </c:barChart>
      <c:catAx>
        <c:axId val="469233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9230992"/>
        <c:crosses val="autoZero"/>
        <c:auto val="1"/>
        <c:lblAlgn val="ctr"/>
        <c:lblOffset val="100"/>
        <c:noMultiLvlLbl val="0"/>
      </c:catAx>
      <c:valAx>
        <c:axId val="469230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9233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'Participating Agencies'!$A$7</c:f>
              <c:strCache>
                <c:ptCount val="1"/>
                <c:pt idx="0">
                  <c:v>Agencies in Network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'Participating Agencies'!$B$6:$H$6</c:f>
              <c:strCache>
                <c:ptCount val="7"/>
                <c:pt idx="0">
                  <c:v>FY13</c:v>
                </c:pt>
                <c:pt idx="1">
                  <c:v>FY14</c:v>
                </c:pt>
                <c:pt idx="2">
                  <c:v>FY15</c:v>
                </c:pt>
                <c:pt idx="3">
                  <c:v>FY16</c:v>
                </c:pt>
                <c:pt idx="4">
                  <c:v>FY17</c:v>
                </c:pt>
                <c:pt idx="5">
                  <c:v>FY18</c:v>
                </c:pt>
                <c:pt idx="6">
                  <c:v>FY19</c:v>
                </c:pt>
              </c:strCache>
            </c:strRef>
          </c:cat>
          <c:val>
            <c:numRef>
              <c:f>'Participating Agencies'!$B$7:$H$7</c:f>
              <c:numCache>
                <c:formatCode>General</c:formatCode>
                <c:ptCount val="7"/>
                <c:pt idx="0">
                  <c:v>27</c:v>
                </c:pt>
                <c:pt idx="1">
                  <c:v>25</c:v>
                </c:pt>
                <c:pt idx="2">
                  <c:v>25</c:v>
                </c:pt>
                <c:pt idx="3">
                  <c:v>22</c:v>
                </c:pt>
                <c:pt idx="4">
                  <c:v>22</c:v>
                </c:pt>
                <c:pt idx="5">
                  <c:v>21</c:v>
                </c:pt>
                <c:pt idx="6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47-476C-9EAA-036ABDA7FF03}"/>
            </c:ext>
          </c:extLst>
        </c:ser>
        <c:ser>
          <c:idx val="1"/>
          <c:order val="1"/>
          <c:tx>
            <c:strRef>
              <c:f>'Participating Agencies'!$A$8</c:f>
              <c:strCache>
                <c:ptCount val="1"/>
                <c:pt idx="0">
                  <c:v>Agencies Receiving HUD Grant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'Participating Agencies'!$B$6:$H$6</c:f>
              <c:strCache>
                <c:ptCount val="7"/>
                <c:pt idx="0">
                  <c:v>FY13</c:v>
                </c:pt>
                <c:pt idx="1">
                  <c:v>FY14</c:v>
                </c:pt>
                <c:pt idx="2">
                  <c:v>FY15</c:v>
                </c:pt>
                <c:pt idx="3">
                  <c:v>FY16</c:v>
                </c:pt>
                <c:pt idx="4">
                  <c:v>FY17</c:v>
                </c:pt>
                <c:pt idx="5">
                  <c:v>FY18</c:v>
                </c:pt>
                <c:pt idx="6">
                  <c:v>FY19</c:v>
                </c:pt>
              </c:strCache>
            </c:strRef>
          </c:cat>
          <c:val>
            <c:numRef>
              <c:f>'Participating Agencies'!$B$8:$H$8</c:f>
              <c:numCache>
                <c:formatCode>General</c:formatCode>
                <c:ptCount val="7"/>
                <c:pt idx="0">
                  <c:v>27</c:v>
                </c:pt>
                <c:pt idx="1">
                  <c:v>23</c:v>
                </c:pt>
                <c:pt idx="2">
                  <c:v>23</c:v>
                </c:pt>
                <c:pt idx="3">
                  <c:v>20</c:v>
                </c:pt>
                <c:pt idx="4">
                  <c:v>21</c:v>
                </c:pt>
                <c:pt idx="5">
                  <c:v>17</c:v>
                </c:pt>
                <c:pt idx="6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647-476C-9EAA-036ABDA7FF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12521336"/>
        <c:axId val="512526912"/>
      </c:barChart>
      <c:catAx>
        <c:axId val="512521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2526912"/>
        <c:crosses val="autoZero"/>
        <c:auto val="1"/>
        <c:lblAlgn val="ctr"/>
        <c:lblOffset val="100"/>
        <c:noMultiLvlLbl val="0"/>
      </c:catAx>
      <c:valAx>
        <c:axId val="512526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2521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'FY18 Overview'!$A$2:$C$2</c:f>
              <c:strCache>
                <c:ptCount val="3"/>
                <c:pt idx="0">
                  <c:v>Total Clients Served</c:v>
                </c:pt>
                <c:pt idx="1">
                  <c:v>Total Counseling</c:v>
                </c:pt>
                <c:pt idx="2">
                  <c:v>Total Education</c:v>
                </c:pt>
              </c:strCache>
            </c:strRef>
          </c:cat>
          <c:val>
            <c:numRef>
              <c:f>'FY18 Overview'!$A$3:$C$3</c:f>
              <c:numCache>
                <c:formatCode>General</c:formatCode>
                <c:ptCount val="3"/>
                <c:pt idx="0">
                  <c:v>21628</c:v>
                </c:pt>
                <c:pt idx="1">
                  <c:v>10768</c:v>
                </c:pt>
                <c:pt idx="2">
                  <c:v>10860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08-49B9-B47E-A25FFE0CA5B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523687352"/>
        <c:axId val="523682760"/>
      </c:barChart>
      <c:catAx>
        <c:axId val="5236873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3682760"/>
        <c:crosses val="autoZero"/>
        <c:auto val="1"/>
        <c:lblAlgn val="ctr"/>
        <c:lblOffset val="100"/>
        <c:noMultiLvlLbl val="0"/>
      </c:catAx>
      <c:valAx>
        <c:axId val="523682760"/>
        <c:scaling>
          <c:orientation val="minMax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dirty="0" smtClean="0"/>
                  <a:t>Clients Served</a:t>
                </a:r>
                <a:endParaRPr lang="en-US" sz="12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crossAx val="523687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0FD-4438-828A-5B2B14CF7AB1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0FD-4438-828A-5B2B14CF7AB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0FD-4438-828A-5B2B14CF7AB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0FD-4438-828A-5B2B14CF7AB1}"/>
              </c:ext>
            </c:extLst>
          </c:dPt>
          <c:dPt>
            <c:idx val="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0FD-4438-828A-5B2B14CF7AB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80FD-4438-828A-5B2B14CF7AB1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80FD-4438-828A-5B2B14CF7AB1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80FD-4438-828A-5B2B14CF7AB1}"/>
              </c:ext>
            </c:extLst>
          </c:dPt>
          <c:dLbls>
            <c:dLbl>
              <c:idx val="1"/>
              <c:layout>
                <c:manualLayout>
                  <c:x val="-0.13895593338507425"/>
                  <c:y val="-0.3077953586497890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0FD-4438-828A-5B2B14CF7AB1}"/>
                </c:ext>
              </c:extLst>
            </c:dLbl>
            <c:dLbl>
              <c:idx val="3"/>
              <c:layout>
                <c:manualLayout>
                  <c:x val="-0.14682174206897122"/>
                  <c:y val="0.23204002822909975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0FD-4438-828A-5B2B14CF7AB1}"/>
                </c:ext>
              </c:extLst>
            </c:dLbl>
            <c:dLbl>
              <c:idx val="4"/>
              <c:layout>
                <c:manualLayout>
                  <c:x val="-0.1504186198233731"/>
                  <c:y val="8.9581487341772154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0FD-4438-828A-5B2B14CF7AB1}"/>
                </c:ext>
              </c:extLst>
            </c:dLbl>
            <c:dLbl>
              <c:idx val="5"/>
              <c:layout>
                <c:manualLayout>
                  <c:x val="-0.32675050689753826"/>
                  <c:y val="2.6795284030010719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0FD-4438-828A-5B2B14CF7AB1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'FY19 Overview'!$A$21:$A$28</c:f>
              <c:strCache>
                <c:ptCount val="7"/>
                <c:pt idx="0">
                  <c:v>Counseling Production</c:v>
                </c:pt>
                <c:pt idx="1">
                  <c:v>Pre Purchase</c:v>
                </c:pt>
                <c:pt idx="2">
                  <c:v>Non-Delinquency Post-Purchase</c:v>
                </c:pt>
                <c:pt idx="3">
                  <c:v>Resolving or Preventing Mortgage Delinquency </c:v>
                </c:pt>
                <c:pt idx="4">
                  <c:v>Rental </c:v>
                </c:pt>
                <c:pt idx="5">
                  <c:v>Reverse Mortgage</c:v>
                </c:pt>
                <c:pt idx="6">
                  <c:v>Homeless Assistance</c:v>
                </c:pt>
              </c:strCache>
            </c:strRef>
          </c:cat>
          <c:val>
            <c:numRef>
              <c:f>'FY19 Overview'!$B$21:$B$28</c:f>
              <c:numCache>
                <c:formatCode>General</c:formatCode>
                <c:ptCount val="8"/>
                <c:pt idx="1">
                  <c:v>8984</c:v>
                </c:pt>
                <c:pt idx="2">
                  <c:v>49</c:v>
                </c:pt>
                <c:pt idx="3">
                  <c:v>961</c:v>
                </c:pt>
                <c:pt idx="4">
                  <c:v>571</c:v>
                </c:pt>
                <c:pt idx="5">
                  <c:v>123</c:v>
                </c:pt>
                <c:pt idx="6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80FD-4438-828A-5B2B14CF7AB1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286971671644514E-2"/>
          <c:y val="3.5384234757540559E-2"/>
          <c:w val="0.92447895113585465"/>
          <c:h val="0.87144480179414197"/>
        </c:manualLayout>
      </c:layout>
      <c:lineChart>
        <c:grouping val="standard"/>
        <c:varyColors val="0"/>
        <c:ser>
          <c:idx val="0"/>
          <c:order val="0"/>
          <c:tx>
            <c:strRef>
              <c:f>Production!$A$2</c:f>
              <c:strCache>
                <c:ptCount val="1"/>
                <c:pt idx="0">
                  <c:v>Pre Purchase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Production!$B$1:$G$1</c:f>
              <c:strCache>
                <c:ptCount val="6"/>
                <c:pt idx="0">
                  <c:v>FY14</c:v>
                </c:pt>
                <c:pt idx="1">
                  <c:v>FY15</c:v>
                </c:pt>
                <c:pt idx="2">
                  <c:v>FY16</c:v>
                </c:pt>
                <c:pt idx="3">
                  <c:v>FY17</c:v>
                </c:pt>
                <c:pt idx="4">
                  <c:v>FY18</c:v>
                </c:pt>
                <c:pt idx="5">
                  <c:v>FY19</c:v>
                </c:pt>
              </c:strCache>
            </c:strRef>
          </c:cat>
          <c:val>
            <c:numRef>
              <c:f>Production!$B$2:$G$2</c:f>
              <c:numCache>
                <c:formatCode>General</c:formatCode>
                <c:ptCount val="6"/>
                <c:pt idx="0">
                  <c:v>12410</c:v>
                </c:pt>
                <c:pt idx="1">
                  <c:v>11364</c:v>
                </c:pt>
                <c:pt idx="2">
                  <c:v>9513</c:v>
                </c:pt>
                <c:pt idx="3">
                  <c:v>10421</c:v>
                </c:pt>
                <c:pt idx="4">
                  <c:v>8300</c:v>
                </c:pt>
                <c:pt idx="5">
                  <c:v>8984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473-418C-9B81-6C3BEC7A5BAC}"/>
            </c:ext>
          </c:extLst>
        </c:ser>
        <c:ser>
          <c:idx val="1"/>
          <c:order val="1"/>
          <c:tx>
            <c:strRef>
              <c:f>Production!$A$3</c:f>
              <c:strCache>
                <c:ptCount val="1"/>
                <c:pt idx="0">
                  <c:v>Rental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4"/>
              <c:layout>
                <c:manualLayout>
                  <c:x val="-3.6852852852852939E-2"/>
                  <c:y val="-3.67927231864504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473-418C-9B81-6C3BEC7A5BAC}"/>
                </c:ext>
              </c:extLst>
            </c:dLbl>
            <c:dLbl>
              <c:idx val="5"/>
              <c:layout>
                <c:manualLayout>
                  <c:x val="-2.4524159356345387E-2"/>
                  <c:y val="2.022993900673426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4486486486486484E-2"/>
                      <c:h val="5.032962532186575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0473-418C-9B81-6C3BEC7A5BA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Production!$B$1:$G$1</c:f>
              <c:strCache>
                <c:ptCount val="6"/>
                <c:pt idx="0">
                  <c:v>FY14</c:v>
                </c:pt>
                <c:pt idx="1">
                  <c:v>FY15</c:v>
                </c:pt>
                <c:pt idx="2">
                  <c:v>FY16</c:v>
                </c:pt>
                <c:pt idx="3">
                  <c:v>FY17</c:v>
                </c:pt>
                <c:pt idx="4">
                  <c:v>FY18</c:v>
                </c:pt>
                <c:pt idx="5">
                  <c:v>FY19</c:v>
                </c:pt>
              </c:strCache>
            </c:strRef>
          </c:cat>
          <c:val>
            <c:numRef>
              <c:f>Production!$B$3:$G$3</c:f>
              <c:numCache>
                <c:formatCode>General</c:formatCode>
                <c:ptCount val="6"/>
                <c:pt idx="0">
                  <c:v>449</c:v>
                </c:pt>
                <c:pt idx="1">
                  <c:v>962</c:v>
                </c:pt>
                <c:pt idx="2">
                  <c:v>863</c:v>
                </c:pt>
                <c:pt idx="3">
                  <c:v>826</c:v>
                </c:pt>
                <c:pt idx="4">
                  <c:v>396</c:v>
                </c:pt>
                <c:pt idx="5">
                  <c:v>571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473-418C-9B81-6C3BEC7A5BAC}"/>
            </c:ext>
          </c:extLst>
        </c:ser>
        <c:ser>
          <c:idx val="2"/>
          <c:order val="2"/>
          <c:tx>
            <c:strRef>
              <c:f>Production!$A$4</c:f>
              <c:strCache>
                <c:ptCount val="1"/>
                <c:pt idx="0">
                  <c:v>Foreclosure Prevention</c:v>
                </c:pt>
              </c:strCache>
            </c:strRef>
          </c:tx>
          <c:spPr>
            <a:ln w="28575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Production!$B$1:$G$1</c:f>
              <c:strCache>
                <c:ptCount val="6"/>
                <c:pt idx="0">
                  <c:v>FY14</c:v>
                </c:pt>
                <c:pt idx="1">
                  <c:v>FY15</c:v>
                </c:pt>
                <c:pt idx="2">
                  <c:v>FY16</c:v>
                </c:pt>
                <c:pt idx="3">
                  <c:v>FY17</c:v>
                </c:pt>
                <c:pt idx="4">
                  <c:v>FY18</c:v>
                </c:pt>
                <c:pt idx="5">
                  <c:v>FY19</c:v>
                </c:pt>
              </c:strCache>
            </c:strRef>
          </c:cat>
          <c:val>
            <c:numRef>
              <c:f>Production!$B$4:$G$4</c:f>
              <c:numCache>
                <c:formatCode>General</c:formatCode>
                <c:ptCount val="6"/>
                <c:pt idx="0">
                  <c:v>8542</c:v>
                </c:pt>
                <c:pt idx="1">
                  <c:v>6449</c:v>
                </c:pt>
                <c:pt idx="2">
                  <c:v>4748</c:v>
                </c:pt>
                <c:pt idx="3">
                  <c:v>3694</c:v>
                </c:pt>
                <c:pt idx="4">
                  <c:v>1618</c:v>
                </c:pt>
                <c:pt idx="5">
                  <c:v>961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473-418C-9B81-6C3BEC7A5BAC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523687680"/>
        <c:axId val="523690632"/>
      </c:lineChart>
      <c:catAx>
        <c:axId val="5236876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dirty="0" smtClean="0"/>
                  <a:t>Fiscal Year</a:t>
                </a:r>
                <a:endParaRPr lang="en-US" sz="1200" b="1" dirty="0"/>
              </a:p>
            </c:rich>
          </c:tx>
          <c:layout>
            <c:manualLayout>
              <c:xMode val="edge"/>
              <c:yMode val="edge"/>
              <c:x val="0.47300590174794122"/>
              <c:y val="0.951775956284153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3690632"/>
        <c:crosses val="autoZero"/>
        <c:auto val="1"/>
        <c:lblAlgn val="ctr"/>
        <c:lblOffset val="100"/>
        <c:noMultiLvlLbl val="0"/>
      </c:catAx>
      <c:valAx>
        <c:axId val="523690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dirty="0" smtClean="0"/>
                  <a:t>Number of Clients</a:t>
                </a:r>
                <a:endParaRPr lang="en-US" sz="1200" dirty="0"/>
              </a:p>
            </c:rich>
          </c:tx>
          <c:layout>
            <c:manualLayout>
              <c:xMode val="edge"/>
              <c:yMode val="edge"/>
              <c:x val="2.9915350637455473E-5"/>
              <c:y val="0.337677595628415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3687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38582097361752193"/>
          <c:y val="5.4410094230024575E-2"/>
          <c:w val="0.61240791684416596"/>
          <c:h val="5.4879605492999382E-2"/>
        </c:manualLayout>
      </c:layout>
      <c:overlay val="1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09358976827163"/>
          <c:y val="3.8194444444444448E-2"/>
          <c:w val="0.87349402229366802"/>
          <c:h val="0.74149825021872262"/>
        </c:manualLayout>
      </c:layout>
      <c:lineChart>
        <c:grouping val="standard"/>
        <c:varyColors val="0"/>
        <c:ser>
          <c:idx val="0"/>
          <c:order val="0"/>
          <c:tx>
            <c:strRef>
              <c:f>Production!$A$29</c:f>
              <c:strCache>
                <c:ptCount val="1"/>
                <c:pt idx="0">
                  <c:v>Homebuyer Education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Production!$B$28:$G$28</c:f>
              <c:strCache>
                <c:ptCount val="6"/>
                <c:pt idx="0">
                  <c:v>FY14</c:v>
                </c:pt>
                <c:pt idx="1">
                  <c:v>FY15</c:v>
                </c:pt>
                <c:pt idx="2">
                  <c:v>FY16</c:v>
                </c:pt>
                <c:pt idx="3">
                  <c:v>FY17</c:v>
                </c:pt>
                <c:pt idx="4">
                  <c:v>FY18</c:v>
                </c:pt>
                <c:pt idx="5">
                  <c:v>FY19</c:v>
                </c:pt>
              </c:strCache>
            </c:strRef>
          </c:cat>
          <c:val>
            <c:numRef>
              <c:f>Production!$B$29:$G$29</c:f>
              <c:numCache>
                <c:formatCode>General</c:formatCode>
                <c:ptCount val="6"/>
                <c:pt idx="0">
                  <c:v>6244</c:v>
                </c:pt>
                <c:pt idx="1">
                  <c:v>6852</c:v>
                </c:pt>
                <c:pt idx="2">
                  <c:v>7251</c:v>
                </c:pt>
                <c:pt idx="3">
                  <c:v>6737</c:v>
                </c:pt>
                <c:pt idx="4">
                  <c:v>5128</c:v>
                </c:pt>
                <c:pt idx="5">
                  <c:v>4785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8A4-4989-B3C0-B0D6C4B9398F}"/>
            </c:ext>
          </c:extLst>
        </c:ser>
        <c:ser>
          <c:idx val="1"/>
          <c:order val="1"/>
          <c:tx>
            <c:strRef>
              <c:f>Production!$A$30</c:f>
              <c:strCache>
                <c:ptCount val="1"/>
                <c:pt idx="0">
                  <c:v>Foreclosure Prevention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>
                <c:manualLayout>
                  <c:x val="-4.0848056537102474E-2"/>
                  <c:y val="3.66376890749927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8A4-4989-B3C0-B0D6C4B9398F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Production!$B$28:$G$28</c:f>
              <c:strCache>
                <c:ptCount val="6"/>
                <c:pt idx="0">
                  <c:v>FY14</c:v>
                </c:pt>
                <c:pt idx="1">
                  <c:v>FY15</c:v>
                </c:pt>
                <c:pt idx="2">
                  <c:v>FY16</c:v>
                </c:pt>
                <c:pt idx="3">
                  <c:v>FY17</c:v>
                </c:pt>
                <c:pt idx="4">
                  <c:v>FY18</c:v>
                </c:pt>
                <c:pt idx="5">
                  <c:v>FY19</c:v>
                </c:pt>
              </c:strCache>
            </c:strRef>
          </c:cat>
          <c:val>
            <c:numRef>
              <c:f>Production!$B$30:$G$30</c:f>
              <c:numCache>
                <c:formatCode>General</c:formatCode>
                <c:ptCount val="6"/>
                <c:pt idx="0">
                  <c:v>1173</c:v>
                </c:pt>
                <c:pt idx="1">
                  <c:v>1179</c:v>
                </c:pt>
                <c:pt idx="2">
                  <c:v>997</c:v>
                </c:pt>
                <c:pt idx="3">
                  <c:v>420</c:v>
                </c:pt>
                <c:pt idx="4">
                  <c:v>165</c:v>
                </c:pt>
                <c:pt idx="5">
                  <c:v>137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8A4-4989-B3C0-B0D6C4B9398F}"/>
            </c:ext>
          </c:extLst>
        </c:ser>
        <c:ser>
          <c:idx val="2"/>
          <c:order val="2"/>
          <c:tx>
            <c:strRef>
              <c:f>Production!$A$31</c:f>
              <c:strCache>
                <c:ptCount val="1"/>
                <c:pt idx="0">
                  <c:v>Non-Delinquency Post Purchase </c:v>
                </c:pt>
              </c:strCache>
            </c:strRef>
          </c:tx>
          <c:spPr>
            <a:ln w="28575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3.3780918727915193E-2"/>
                  <c:y val="-3.658003732192435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8A4-4989-B3C0-B0D6C4B9398F}"/>
                </c:ext>
              </c:extLst>
            </c:dLbl>
            <c:dLbl>
              <c:idx val="2"/>
              <c:layout>
                <c:manualLayout>
                  <c:x val="-4.0848056537102558E-2"/>
                  <c:y val="-4.04336018691306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8A4-4989-B3C0-B0D6C4B9398F}"/>
                </c:ext>
              </c:extLst>
            </c:dLbl>
            <c:dLbl>
              <c:idx val="3"/>
              <c:layout>
                <c:manualLayout>
                  <c:x val="-3.8492343934040045E-2"/>
                  <c:y val="-9.438350553001691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8A4-4989-B3C0-B0D6C4B9398F}"/>
                </c:ext>
              </c:extLst>
            </c:dLbl>
            <c:dLbl>
              <c:idx val="4"/>
              <c:layout>
                <c:manualLayout>
                  <c:x val="-8.7302709069493611E-2"/>
                  <c:y val="2.893055998058031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8021201413427554E-2"/>
                      <c:h val="6.930651009664252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58A4-4989-B3C0-B0D6C4B9398F}"/>
                </c:ext>
              </c:extLst>
            </c:dLbl>
            <c:dLbl>
              <c:idx val="5"/>
              <c:layout>
                <c:manualLayout>
                  <c:x val="8.8896230628512669E-3"/>
                  <c:y val="-2.211314560364115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5256410256410256E-2"/>
                      <c:h val="5.405899049606775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58A4-4989-B3C0-B0D6C4B9398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Production!$B$28:$G$28</c:f>
              <c:strCache>
                <c:ptCount val="6"/>
                <c:pt idx="0">
                  <c:v>FY14</c:v>
                </c:pt>
                <c:pt idx="1">
                  <c:v>FY15</c:v>
                </c:pt>
                <c:pt idx="2">
                  <c:v>FY16</c:v>
                </c:pt>
                <c:pt idx="3">
                  <c:v>FY17</c:v>
                </c:pt>
                <c:pt idx="4">
                  <c:v>FY18</c:v>
                </c:pt>
                <c:pt idx="5">
                  <c:v>FY19</c:v>
                </c:pt>
              </c:strCache>
            </c:strRef>
          </c:cat>
          <c:val>
            <c:numRef>
              <c:f>Production!$B$31:$G$31</c:f>
              <c:numCache>
                <c:formatCode>General</c:formatCode>
                <c:ptCount val="6"/>
                <c:pt idx="0">
                  <c:v>349</c:v>
                </c:pt>
                <c:pt idx="1">
                  <c:v>493</c:v>
                </c:pt>
                <c:pt idx="2">
                  <c:v>316</c:v>
                </c:pt>
                <c:pt idx="3">
                  <c:v>412</c:v>
                </c:pt>
                <c:pt idx="4">
                  <c:v>88</c:v>
                </c:pt>
                <c:pt idx="5">
                  <c:v>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8A4-4989-B3C0-B0D6C4B9398F}"/>
            </c:ext>
          </c:extLst>
        </c:ser>
        <c:ser>
          <c:idx val="3"/>
          <c:order val="3"/>
          <c:tx>
            <c:strRef>
              <c:f>Production!$A$32</c:f>
              <c:strCache>
                <c:ptCount val="1"/>
                <c:pt idx="0">
                  <c:v>Financial Literacy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Production!$B$28:$G$28</c:f>
              <c:strCache>
                <c:ptCount val="6"/>
                <c:pt idx="0">
                  <c:v>FY14</c:v>
                </c:pt>
                <c:pt idx="1">
                  <c:v>FY15</c:v>
                </c:pt>
                <c:pt idx="2">
                  <c:v>FY16</c:v>
                </c:pt>
                <c:pt idx="3">
                  <c:v>FY17</c:v>
                </c:pt>
                <c:pt idx="4">
                  <c:v>FY18</c:v>
                </c:pt>
                <c:pt idx="5">
                  <c:v>FY19</c:v>
                </c:pt>
              </c:strCache>
            </c:strRef>
          </c:cat>
          <c:val>
            <c:numRef>
              <c:f>Production!$B$32:$G$32</c:f>
              <c:numCache>
                <c:formatCode>General</c:formatCode>
                <c:ptCount val="6"/>
                <c:pt idx="0">
                  <c:v>2688</c:v>
                </c:pt>
                <c:pt idx="1">
                  <c:v>2688</c:v>
                </c:pt>
                <c:pt idx="2">
                  <c:v>1910</c:v>
                </c:pt>
                <c:pt idx="3">
                  <c:v>1990</c:v>
                </c:pt>
                <c:pt idx="4">
                  <c:v>2403</c:v>
                </c:pt>
                <c:pt idx="5">
                  <c:v>2297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8A4-4989-B3C0-B0D6C4B9398F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518356800"/>
        <c:axId val="518341712"/>
      </c:lineChart>
      <c:catAx>
        <c:axId val="5183568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dirty="0" smtClean="0"/>
                  <a:t>Fiscal Year</a:t>
                </a:r>
                <a:endParaRPr lang="en-US" sz="1100" dirty="0"/>
              </a:p>
            </c:rich>
          </c:tx>
          <c:layout>
            <c:manualLayout>
              <c:xMode val="edge"/>
              <c:yMode val="edge"/>
              <c:x val="0.44838942045447255"/>
              <c:y val="0.8415227466561938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8341712"/>
        <c:crosses val="autoZero"/>
        <c:auto val="1"/>
        <c:lblAlgn val="ctr"/>
        <c:lblOffset val="100"/>
        <c:noMultiLvlLbl val="0"/>
      </c:catAx>
      <c:valAx>
        <c:axId val="518341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dirty="0" smtClean="0"/>
                  <a:t>Number of Clients</a:t>
                </a:r>
                <a:endParaRPr lang="en-US" sz="11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8356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8.8701076179658486E-2"/>
          <c:y val="0.88721590088272839"/>
          <c:w val="0.82871031707833587"/>
          <c:h val="0.1119799868766404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3602146009027434E-2"/>
          <c:y val="0.1467213961337997"/>
          <c:w val="0.91639785399097262"/>
          <c:h val="0.77350524934383214"/>
        </c:manualLayout>
      </c:layout>
      <c:lineChart>
        <c:grouping val="standard"/>
        <c:varyColors val="0"/>
        <c:ser>
          <c:idx val="0"/>
          <c:order val="0"/>
          <c:tx>
            <c:strRef>
              <c:f>Trends!$A$2</c:f>
              <c:strCache>
                <c:ptCount val="1"/>
                <c:pt idx="0">
                  <c:v>Purchased Home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1.9597733913900871E-2"/>
                  <c:y val="2.51116683436883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05D-44CE-8859-FEB011B76068}"/>
                </c:ext>
              </c:extLst>
            </c:dLbl>
            <c:dLbl>
              <c:idx val="2"/>
              <c:layout>
                <c:manualLayout>
                  <c:x val="-1.4298705841203218E-2"/>
                  <c:y val="-3.70925236779478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05D-44CE-8859-FEB011B7606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Trends!$B$1:$F$1</c:f>
              <c:strCache>
                <c:ptCount val="5"/>
                <c:pt idx="0">
                  <c:v>FY15</c:v>
                </c:pt>
                <c:pt idx="1">
                  <c:v>FY16</c:v>
                </c:pt>
                <c:pt idx="2">
                  <c:v>FY17</c:v>
                </c:pt>
                <c:pt idx="3">
                  <c:v>FY18</c:v>
                </c:pt>
                <c:pt idx="4">
                  <c:v>FY19</c:v>
                </c:pt>
              </c:strCache>
            </c:strRef>
          </c:cat>
          <c:val>
            <c:numRef>
              <c:f>Trends!$B$2:$F$2</c:f>
              <c:numCache>
                <c:formatCode>0%</c:formatCode>
                <c:ptCount val="5"/>
                <c:pt idx="0">
                  <c:v>0.12055614220344948</c:v>
                </c:pt>
                <c:pt idx="1">
                  <c:v>9.5343214548512564E-2</c:v>
                </c:pt>
                <c:pt idx="2">
                  <c:v>8.4636791094904518E-2</c:v>
                </c:pt>
                <c:pt idx="3">
                  <c:v>7.1204819277108436E-2</c:v>
                </c:pt>
                <c:pt idx="4">
                  <c:v>8.5930543187889577E-2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05D-44CE-8859-FEB011B76068}"/>
            </c:ext>
          </c:extLst>
        </c:ser>
        <c:ser>
          <c:idx val="1"/>
          <c:order val="1"/>
          <c:tx>
            <c:strRef>
              <c:f>Trends!$A$3</c:f>
              <c:strCache>
                <c:ptCount val="1"/>
                <c:pt idx="0">
                  <c:v>Prevented Foreclosure</c:v>
                </c:pt>
              </c:strCache>
            </c:strRef>
          </c:tx>
          <c:spPr>
            <a:ln w="28575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4"/>
              <c:layout>
                <c:manualLayout>
                  <c:x val="-2.9391368051711268E-2"/>
                  <c:y val="5.21569692226605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05D-44CE-8859-FEB011B7606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Trends!$B$1:$F$1</c:f>
              <c:strCache>
                <c:ptCount val="5"/>
                <c:pt idx="0">
                  <c:v>FY15</c:v>
                </c:pt>
                <c:pt idx="1">
                  <c:v>FY16</c:v>
                </c:pt>
                <c:pt idx="2">
                  <c:v>FY17</c:v>
                </c:pt>
                <c:pt idx="3">
                  <c:v>FY18</c:v>
                </c:pt>
                <c:pt idx="4">
                  <c:v>FY19</c:v>
                </c:pt>
              </c:strCache>
            </c:strRef>
          </c:cat>
          <c:val>
            <c:numRef>
              <c:f>Trends!$B$3:$F$3</c:f>
              <c:numCache>
                <c:formatCode>0%</c:formatCode>
                <c:ptCount val="5"/>
                <c:pt idx="0">
                  <c:v>0.23585051946038146</c:v>
                </c:pt>
                <c:pt idx="1">
                  <c:v>0.2508424599831508</c:v>
                </c:pt>
                <c:pt idx="2">
                  <c:v>0.23984840281537628</c:v>
                </c:pt>
                <c:pt idx="3">
                  <c:v>0.25030902348578493</c:v>
                </c:pt>
                <c:pt idx="4">
                  <c:v>0.29136316337148804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D05D-44CE-8859-FEB011B76068}"/>
            </c:ext>
          </c:extLst>
        </c:ser>
        <c:ser>
          <c:idx val="2"/>
          <c:order val="2"/>
          <c:tx>
            <c:strRef>
              <c:f>Trends!$A$4</c:f>
              <c:strCache>
                <c:ptCount val="1"/>
                <c:pt idx="0">
                  <c:v>Improved Financial Management </c:v>
                </c:pt>
              </c:strCache>
            </c:strRef>
          </c:tx>
          <c:spPr>
            <a:ln w="28575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198318337175324E-2"/>
                  <c:y val="-3.70925236779479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05D-44CE-8859-FEB011B76068}"/>
                </c:ext>
              </c:extLst>
            </c:dLbl>
            <c:dLbl>
              <c:idx val="1"/>
              <c:layout>
                <c:manualLayout>
                  <c:x val="-5.6068280027430986E-3"/>
                  <c:y val="4.404337895896887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05D-44CE-8859-FEB011B7606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Trends!$B$1:$F$1</c:f>
              <c:strCache>
                <c:ptCount val="5"/>
                <c:pt idx="0">
                  <c:v>FY15</c:v>
                </c:pt>
                <c:pt idx="1">
                  <c:v>FY16</c:v>
                </c:pt>
                <c:pt idx="2">
                  <c:v>FY17</c:v>
                </c:pt>
                <c:pt idx="3">
                  <c:v>FY18</c:v>
                </c:pt>
                <c:pt idx="4">
                  <c:v>FY19</c:v>
                </c:pt>
              </c:strCache>
            </c:strRef>
          </c:cat>
          <c:val>
            <c:numRef>
              <c:f>Trends!$B$4:$F$4</c:f>
              <c:numCache>
                <c:formatCode>0%</c:formatCode>
                <c:ptCount val="5"/>
                <c:pt idx="0">
                  <c:v>0.13449595071297263</c:v>
                </c:pt>
                <c:pt idx="1">
                  <c:v>0.22020931513556521</c:v>
                </c:pt>
                <c:pt idx="2">
                  <c:v>0.3456534037337356</c:v>
                </c:pt>
                <c:pt idx="3">
                  <c:v>0.32025959367945822</c:v>
                </c:pt>
                <c:pt idx="4">
                  <c:v>0.31138558692421991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D05D-44CE-8859-FEB011B76068}"/>
            </c:ext>
          </c:extLst>
        </c:ser>
        <c:ser>
          <c:idx val="3"/>
          <c:order val="3"/>
          <c:tx>
            <c:strRef>
              <c:f>Trends!$A$5</c:f>
              <c:strCache>
                <c:ptCount val="1"/>
                <c:pt idx="0">
                  <c:v>HUD Purchased Home</c:v>
                </c:pt>
              </c:strCache>
            </c:strRef>
          </c:tx>
          <c:spPr>
            <a:ln w="28575" cap="rnd">
              <a:solidFill>
                <a:srgbClr val="C00000"/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Trends!$B$1:$F$1</c:f>
              <c:strCache>
                <c:ptCount val="5"/>
                <c:pt idx="0">
                  <c:v>FY15</c:v>
                </c:pt>
                <c:pt idx="1">
                  <c:v>FY16</c:v>
                </c:pt>
                <c:pt idx="2">
                  <c:v>FY17</c:v>
                </c:pt>
                <c:pt idx="3">
                  <c:v>FY18</c:v>
                </c:pt>
                <c:pt idx="4">
                  <c:v>FY19</c:v>
                </c:pt>
              </c:strCache>
            </c:strRef>
          </c:cat>
          <c:val>
            <c:numRef>
              <c:f>Trends!$B$5:$F$5</c:f>
              <c:numCache>
                <c:formatCode>0%</c:formatCode>
                <c:ptCount val="5"/>
                <c:pt idx="0">
                  <c:v>0.16277700254759131</c:v>
                </c:pt>
                <c:pt idx="1">
                  <c:v>0.14425797283820627</c:v>
                </c:pt>
                <c:pt idx="2">
                  <c:v>0.13274343131072</c:v>
                </c:pt>
                <c:pt idx="3">
                  <c:v>0.1262857618037001</c:v>
                </c:pt>
                <c:pt idx="4">
                  <c:v>0.12818663945862732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D05D-44CE-8859-FEB011B76068}"/>
            </c:ext>
          </c:extLst>
        </c:ser>
        <c:ser>
          <c:idx val="4"/>
          <c:order val="4"/>
          <c:tx>
            <c:strRef>
              <c:f>Trends!$A$6</c:f>
              <c:strCache>
                <c:ptCount val="1"/>
                <c:pt idx="0">
                  <c:v>HUD Prevented Foreclosure</c:v>
                </c:pt>
              </c:strCache>
            </c:strRef>
          </c:tx>
          <c:spPr>
            <a:ln w="28575" cap="rnd">
              <a:solidFill>
                <a:schemeClr val="accent5"/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Trends!$B$1:$F$1</c:f>
              <c:strCache>
                <c:ptCount val="5"/>
                <c:pt idx="0">
                  <c:v>FY15</c:v>
                </c:pt>
                <c:pt idx="1">
                  <c:v>FY16</c:v>
                </c:pt>
                <c:pt idx="2">
                  <c:v>FY17</c:v>
                </c:pt>
                <c:pt idx="3">
                  <c:v>FY18</c:v>
                </c:pt>
                <c:pt idx="4">
                  <c:v>FY19</c:v>
                </c:pt>
              </c:strCache>
            </c:strRef>
          </c:cat>
          <c:val>
            <c:numRef>
              <c:f>Trends!$B$6:$F$6</c:f>
              <c:numCache>
                <c:formatCode>0%</c:formatCode>
                <c:ptCount val="5"/>
                <c:pt idx="0">
                  <c:v>0.20889884118009294</c:v>
                </c:pt>
                <c:pt idx="1">
                  <c:v>0.22882820155758421</c:v>
                </c:pt>
                <c:pt idx="2">
                  <c:v>0.20181891802130109</c:v>
                </c:pt>
                <c:pt idx="3">
                  <c:v>0.20737689303743215</c:v>
                </c:pt>
                <c:pt idx="4">
                  <c:v>0.22392699783051151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D05D-44CE-8859-FEB011B76068}"/>
            </c:ext>
          </c:extLst>
        </c:ser>
        <c:ser>
          <c:idx val="5"/>
          <c:order val="5"/>
          <c:tx>
            <c:strRef>
              <c:f>Trends!$A$7</c:f>
              <c:strCache>
                <c:ptCount val="1"/>
                <c:pt idx="0">
                  <c:v>HUD Improved Financial Management</c:v>
                </c:pt>
              </c:strCache>
            </c:strRef>
          </c:tx>
          <c:spPr>
            <a:ln w="28575" cap="rnd">
              <a:solidFill>
                <a:srgbClr val="92D050"/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Trends!$B$1:$F$1</c:f>
              <c:strCache>
                <c:ptCount val="5"/>
                <c:pt idx="0">
                  <c:v>FY15</c:v>
                </c:pt>
                <c:pt idx="1">
                  <c:v>FY16</c:v>
                </c:pt>
                <c:pt idx="2">
                  <c:v>FY17</c:v>
                </c:pt>
                <c:pt idx="3">
                  <c:v>FY18</c:v>
                </c:pt>
                <c:pt idx="4">
                  <c:v>FY19</c:v>
                </c:pt>
              </c:strCache>
            </c:strRef>
          </c:cat>
          <c:val>
            <c:numRef>
              <c:f>Trends!$B$7:$F$7</c:f>
              <c:numCache>
                <c:formatCode>0%</c:formatCode>
                <c:ptCount val="5"/>
                <c:pt idx="0">
                  <c:v>0.18298081652729956</c:v>
                </c:pt>
                <c:pt idx="1">
                  <c:v>0.24121414525360607</c:v>
                </c:pt>
                <c:pt idx="2">
                  <c:v>0.22505541278618615</c:v>
                </c:pt>
                <c:pt idx="3">
                  <c:v>0.24624130069594433</c:v>
                </c:pt>
                <c:pt idx="4">
                  <c:v>0.24561148991730741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D05D-44CE-8859-FEB011B760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06705648"/>
        <c:axId val="606706960"/>
      </c:lineChart>
      <c:catAx>
        <c:axId val="606705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6706960"/>
        <c:crosses val="autoZero"/>
        <c:auto val="1"/>
        <c:lblAlgn val="ctr"/>
        <c:lblOffset val="100"/>
        <c:noMultiLvlLbl val="0"/>
      </c:catAx>
      <c:valAx>
        <c:axId val="606706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1"/>
                  <a:t>Percentage (Outcome/Counseling</a:t>
                </a:r>
                <a:r>
                  <a:rPr lang="en-US" sz="1100" b="1" baseline="0"/>
                  <a:t> Type)</a:t>
                </a:r>
                <a:endParaRPr lang="en-US" sz="1100" b="1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6705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C86DD-ADB4-4B79-A03E-F934782D493C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D1399D-993D-42F7-B989-3CF0D6CB9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565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FE313-2B51-FE42-A097-9EC5695C26A7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7198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1399D-993D-42F7-B989-3CF0D6CB953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1467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111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FE313-2B51-FE42-A097-9EC5695C26A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9602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FE313-2B51-FE42-A097-9EC5695C26A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8367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FE313-2B51-FE42-A097-9EC5695C26A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1632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1399D-993D-42F7-B989-3CF0D6CB953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9914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1399D-993D-42F7-B989-3CF0D6CB953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2204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1399D-993D-42F7-B989-3CF0D6CB953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2063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1399D-993D-42F7-B989-3CF0D6CB953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8338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1399D-993D-42F7-B989-3CF0D6CB953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250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FE313-2B51-FE42-A097-9EC5695C26A7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569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1399D-993D-42F7-B989-3CF0D6CB953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8352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1399D-993D-42F7-B989-3CF0D6CB953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043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1399D-993D-42F7-B989-3CF0D6CB953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5536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1399D-993D-42F7-B989-3CF0D6CB953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9992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1399D-993D-42F7-B989-3CF0D6CB953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171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1399D-993D-42F7-B989-3CF0D6CB953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8141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1399D-993D-42F7-B989-3CF0D6CB953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2590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1399D-993D-42F7-B989-3CF0D6CB953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4775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FE313-2B51-FE42-A097-9EC5695C26A7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632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1399D-993D-42F7-B989-3CF0D6CB953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380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1399D-993D-42F7-B989-3CF0D6CB953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85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1399D-993D-42F7-B989-3CF0D6CB953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988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1399D-993D-42F7-B989-3CF0D6CB953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4621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1399D-993D-42F7-B989-3CF0D6CB953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4094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1399D-993D-42F7-B989-3CF0D6CB953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9444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1399D-993D-42F7-B989-3CF0D6CB953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84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1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38200" y="1462406"/>
            <a:ext cx="10515600" cy="45600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PRESENTATION TITLE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5338739" y="1138553"/>
            <a:ext cx="14974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881669"/>
            <a:ext cx="10515600" cy="384591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  <a:lvl2pPr marL="228600" indent="0" algn="ctr">
              <a:buFontTx/>
              <a:buNone/>
              <a:defRPr>
                <a:solidFill>
                  <a:schemeClr val="bg1"/>
                </a:solidFill>
              </a:defRPr>
            </a:lvl2pPr>
            <a:lvl3pPr marL="45720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64008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822960" indent="0" algn="ctr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EYEBROW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2693322"/>
            <a:ext cx="10515600" cy="277386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006EAA"/>
              </a:buClr>
              <a:buSzTx/>
              <a:buFontTx/>
              <a:buNone/>
              <a:tabLst/>
              <a:defRPr sz="1200" b="1" cap="all" baseline="0">
                <a:solidFill>
                  <a:schemeClr val="bg1"/>
                </a:solidFill>
              </a:defRPr>
            </a:lvl1pPr>
            <a:lvl2pPr marL="228600" indent="0">
              <a:buFontTx/>
              <a:buNone/>
              <a:defRPr>
                <a:solidFill>
                  <a:schemeClr val="bg1"/>
                </a:solidFill>
              </a:defRPr>
            </a:lvl2pPr>
            <a:lvl3pPr marL="457200" indent="0">
              <a:buFontTx/>
              <a:buNone/>
              <a:defRPr>
                <a:solidFill>
                  <a:schemeClr val="bg1"/>
                </a:solidFill>
              </a:defRPr>
            </a:lvl3pPr>
            <a:lvl4pPr marL="640080" indent="0">
              <a:buFontTx/>
              <a:buNone/>
              <a:defRPr>
                <a:solidFill>
                  <a:schemeClr val="bg1"/>
                </a:solidFill>
              </a:defRPr>
            </a:lvl4pPr>
            <a:lvl5pPr marL="82296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PRESENTER NAME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929143"/>
            <a:ext cx="10515600" cy="277386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006EAA"/>
              </a:buClr>
              <a:buSzTx/>
              <a:buFontTx/>
              <a:buNone/>
              <a:tabLst/>
              <a:defRPr sz="800" b="0" cap="all" baseline="0">
                <a:solidFill>
                  <a:schemeClr val="bg1"/>
                </a:solidFill>
              </a:defRPr>
            </a:lvl1pPr>
            <a:lvl2pPr marL="228600" indent="0">
              <a:buFontTx/>
              <a:buNone/>
              <a:defRPr>
                <a:solidFill>
                  <a:schemeClr val="bg1"/>
                </a:solidFill>
              </a:defRPr>
            </a:lvl2pPr>
            <a:lvl3pPr marL="457200" indent="0">
              <a:buFontTx/>
              <a:buNone/>
              <a:defRPr>
                <a:solidFill>
                  <a:schemeClr val="bg1"/>
                </a:solidFill>
              </a:defRPr>
            </a:lvl3pPr>
            <a:lvl4pPr marL="640080" indent="0">
              <a:buFontTx/>
              <a:buNone/>
              <a:defRPr>
                <a:solidFill>
                  <a:schemeClr val="bg1"/>
                </a:solidFill>
              </a:defRPr>
            </a:lvl4pPr>
            <a:lvl5pPr marL="82296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PRESENTER TITLE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9825675" y="6441530"/>
            <a:ext cx="2047842" cy="312753"/>
            <a:chOff x="9825675" y="6441530"/>
            <a:chExt cx="2047842" cy="312753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10911246" y="6450904"/>
              <a:ext cx="0" cy="30313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1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5675" y="6441530"/>
              <a:ext cx="985565" cy="312753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19305" y="6539253"/>
              <a:ext cx="854212" cy="1857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638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09669-BE0C-E144-B5D3-3C157DEA7C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16DD-A8C2-E24F-99EA-5317A17F19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097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09669-BE0C-E144-B5D3-3C157DEA7C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16DD-A8C2-E24F-99EA-5317A17F19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9628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09669-BE0C-E144-B5D3-3C157DEA7C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16DD-A8C2-E24F-99EA-5317A17F19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8971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09669-BE0C-E144-B5D3-3C157DEA7C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16DD-A8C2-E24F-99EA-5317A17F19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1114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09669-BE0C-E144-B5D3-3C157DEA7C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16DD-A8C2-E24F-99EA-5317A17F19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1590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09669-BE0C-E144-B5D3-3C157DEA7C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16DD-A8C2-E24F-99EA-5317A17F19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9751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09669-BE0C-E144-B5D3-3C157DEA7C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16DD-A8C2-E24F-99EA-5317A17F19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810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38200" y="1462406"/>
            <a:ext cx="10515600" cy="45600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PRESENTATION TITLE</a:t>
            </a:r>
            <a:endParaRPr lang="en-US" dirty="0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881669"/>
            <a:ext cx="10515600" cy="384591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  <a:lvl2pPr marL="228600" indent="0" algn="ctr">
              <a:buFontTx/>
              <a:buNone/>
              <a:defRPr>
                <a:solidFill>
                  <a:schemeClr val="bg1"/>
                </a:solidFill>
              </a:defRPr>
            </a:lvl2pPr>
            <a:lvl3pPr marL="457200" indent="0" algn="ctr">
              <a:buFontTx/>
              <a:buNone/>
              <a:defRPr>
                <a:solidFill>
                  <a:schemeClr val="bg1"/>
                </a:solidFill>
              </a:defRPr>
            </a:lvl3pPr>
            <a:lvl4pPr marL="640080" indent="0" algn="ctr">
              <a:buFontTx/>
              <a:buNone/>
              <a:defRPr>
                <a:solidFill>
                  <a:schemeClr val="bg1"/>
                </a:solidFill>
              </a:defRPr>
            </a:lvl4pPr>
            <a:lvl5pPr marL="822960" indent="0" algn="ctr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EYEBROW</a:t>
            </a: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2693322"/>
            <a:ext cx="10515600" cy="277386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006EAA"/>
              </a:buClr>
              <a:buSzTx/>
              <a:buFontTx/>
              <a:buNone/>
              <a:tabLst/>
              <a:defRPr sz="1200" b="1" cap="all" baseline="0">
                <a:solidFill>
                  <a:schemeClr val="bg1"/>
                </a:solidFill>
              </a:defRPr>
            </a:lvl1pPr>
            <a:lvl2pPr marL="228600" indent="0">
              <a:buFontTx/>
              <a:buNone/>
              <a:defRPr>
                <a:solidFill>
                  <a:schemeClr val="bg1"/>
                </a:solidFill>
              </a:defRPr>
            </a:lvl2pPr>
            <a:lvl3pPr marL="457200" indent="0">
              <a:buFontTx/>
              <a:buNone/>
              <a:defRPr>
                <a:solidFill>
                  <a:schemeClr val="bg1"/>
                </a:solidFill>
              </a:defRPr>
            </a:lvl3pPr>
            <a:lvl4pPr marL="640080" indent="0">
              <a:buFontTx/>
              <a:buNone/>
              <a:defRPr>
                <a:solidFill>
                  <a:schemeClr val="bg1"/>
                </a:solidFill>
              </a:defRPr>
            </a:lvl4pPr>
            <a:lvl5pPr marL="82296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PRESENTER NAME</a:t>
            </a: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929143"/>
            <a:ext cx="10515600" cy="277386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006EAA"/>
              </a:buClr>
              <a:buSzTx/>
              <a:buFontTx/>
              <a:buNone/>
              <a:tabLst/>
              <a:defRPr sz="800" b="0" cap="all" baseline="0">
                <a:solidFill>
                  <a:schemeClr val="bg1"/>
                </a:solidFill>
              </a:defRPr>
            </a:lvl1pPr>
            <a:lvl2pPr marL="228600" indent="0">
              <a:buFontTx/>
              <a:buNone/>
              <a:defRPr>
                <a:solidFill>
                  <a:schemeClr val="bg1"/>
                </a:solidFill>
              </a:defRPr>
            </a:lvl2pPr>
            <a:lvl3pPr marL="457200" indent="0">
              <a:buFontTx/>
              <a:buNone/>
              <a:defRPr>
                <a:solidFill>
                  <a:schemeClr val="bg1"/>
                </a:solidFill>
              </a:defRPr>
            </a:lvl3pPr>
            <a:lvl4pPr marL="640080" indent="0">
              <a:buFontTx/>
              <a:buNone/>
              <a:defRPr>
                <a:solidFill>
                  <a:schemeClr val="bg1"/>
                </a:solidFill>
              </a:defRPr>
            </a:lvl4pPr>
            <a:lvl5pPr marL="82296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PRESENTER TITLE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344651"/>
            <a:ext cx="12192000" cy="513347"/>
          </a:xfrm>
          <a:prstGeom prst="rect">
            <a:avLst/>
          </a:prstGeom>
          <a:solidFill>
            <a:srgbClr val="003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5338739" y="1138553"/>
            <a:ext cx="14974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 userDrawn="1"/>
        </p:nvGrpSpPr>
        <p:grpSpPr>
          <a:xfrm>
            <a:off x="9825675" y="6441530"/>
            <a:ext cx="2047842" cy="312753"/>
            <a:chOff x="9825675" y="6441530"/>
            <a:chExt cx="2047842" cy="312753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10911246" y="6450904"/>
              <a:ext cx="0" cy="30313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1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5675" y="6441530"/>
              <a:ext cx="985565" cy="31275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19305" y="6539253"/>
              <a:ext cx="854212" cy="1857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1204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Slide Option 1 w/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1195200"/>
            <a:ext cx="12192000" cy="5646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0" y="6344651"/>
            <a:ext cx="12192000" cy="513347"/>
          </a:xfrm>
          <a:prstGeom prst="rect">
            <a:avLst/>
          </a:prstGeom>
          <a:solidFill>
            <a:srgbClr val="003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838200" y="639446"/>
            <a:ext cx="10515600" cy="45600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Slide Number Placeholder 8"/>
          <p:cNvSpPr txBox="1">
            <a:spLocks/>
          </p:cNvSpPr>
          <p:nvPr userDrawn="1"/>
        </p:nvSpPr>
        <p:spPr>
          <a:xfrm>
            <a:off x="11613358" y="3545214"/>
            <a:ext cx="253049" cy="246569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ctr" defTabSz="914400" rtl="0" eaLnBrk="1" latinLnBrk="0" hangingPunct="1">
              <a:defRPr sz="600" kern="1200">
                <a:solidFill>
                  <a:srgbClr val="0E3A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BDA5A8-677E-4548-96FD-1A409FA1BB79}" type="slidenum">
              <a:rPr lang="en-US" smtClean="0">
                <a:solidFill>
                  <a:srgbClr val="404040"/>
                </a:solidFill>
              </a:rPr>
              <a:pPr/>
              <a:t>‹#›</a:t>
            </a:fld>
            <a:endParaRPr lang="en-US" dirty="0">
              <a:solidFill>
                <a:srgbClr val="404040"/>
              </a:solidFill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1613358" y="3791783"/>
            <a:ext cx="253049" cy="0"/>
          </a:xfrm>
          <a:prstGeom prst="line">
            <a:avLst/>
          </a:prstGeom>
          <a:ln w="3175">
            <a:solidFill>
              <a:srgbClr val="006E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7"/>
          <p:cNvSpPr>
            <a:spLocks noGrp="1"/>
          </p:cNvSpPr>
          <p:nvPr>
            <p:ph sz="quarter" idx="10"/>
          </p:nvPr>
        </p:nvSpPr>
        <p:spPr>
          <a:xfrm>
            <a:off x="1828800" y="1828800"/>
            <a:ext cx="8270846" cy="4438996"/>
          </a:xfrm>
          <a:prstGeom prst="rect">
            <a:avLst/>
          </a:prstGeom>
        </p:spPr>
        <p:txBody>
          <a:bodyPr lIns="0" tIns="0" rIns="0" bIns="0"/>
          <a:lstStyle>
            <a:lvl1pPr marL="301752" indent="-301752">
              <a:buSzPct val="75000"/>
              <a:buFont typeface="Wingdings" charset="2"/>
              <a:buChar char="ü"/>
              <a:defRPr/>
            </a:lvl1pPr>
            <a:lvl2pPr marL="502920" indent="-201168">
              <a:defRPr/>
            </a:lvl2pPr>
            <a:lvl3pPr marL="676656" indent="-164592">
              <a:defRPr/>
            </a:lvl3pPr>
            <a:lvl4pPr marL="850392" indent="-164592">
              <a:defRPr/>
            </a:lvl4pPr>
            <a:lvl5pPr marL="978408" indent="-128016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9825675" y="6441530"/>
            <a:ext cx="2047842" cy="312753"/>
            <a:chOff x="9825675" y="6441530"/>
            <a:chExt cx="2047842" cy="312753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10911246" y="6450904"/>
              <a:ext cx="0" cy="30313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5675" y="6441530"/>
              <a:ext cx="985565" cy="312753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19305" y="6539253"/>
              <a:ext cx="854212" cy="1857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5723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195200"/>
            <a:ext cx="12192000" cy="5646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6344651"/>
            <a:ext cx="12192000" cy="513347"/>
          </a:xfrm>
          <a:prstGeom prst="rect">
            <a:avLst/>
          </a:prstGeom>
          <a:solidFill>
            <a:srgbClr val="003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9825675" y="6441530"/>
            <a:ext cx="2047842" cy="312753"/>
            <a:chOff x="9825675" y="6441530"/>
            <a:chExt cx="2047842" cy="312753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10911246" y="6450904"/>
              <a:ext cx="0" cy="30313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5675" y="6441530"/>
              <a:ext cx="985565" cy="312753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19305" y="6539253"/>
              <a:ext cx="854212" cy="185740"/>
            </a:xfrm>
            <a:prstGeom prst="rect">
              <a:avLst/>
            </a:prstGeom>
          </p:spPr>
        </p:pic>
      </p:grpSp>
      <p:sp>
        <p:nvSpPr>
          <p:cNvPr id="10" name="Content Placeholder 7"/>
          <p:cNvSpPr>
            <a:spLocks noGrp="1"/>
          </p:cNvSpPr>
          <p:nvPr>
            <p:ph sz="quarter" idx="10"/>
          </p:nvPr>
        </p:nvSpPr>
        <p:spPr>
          <a:xfrm>
            <a:off x="1828800" y="1828800"/>
            <a:ext cx="8270846" cy="4438996"/>
          </a:xfrm>
          <a:prstGeom prst="rect">
            <a:avLst/>
          </a:prstGeom>
        </p:spPr>
        <p:txBody>
          <a:bodyPr lIns="0" tIns="0" rIns="0" bIns="0"/>
          <a:lstStyle>
            <a:lvl1pPr marL="301752" indent="-301752">
              <a:buSzPct val="75000"/>
              <a:buFont typeface="Wingdings" charset="2"/>
              <a:buChar char="ü"/>
              <a:defRPr/>
            </a:lvl1pPr>
            <a:lvl2pPr marL="502920" indent="-201168">
              <a:defRPr/>
            </a:lvl2pPr>
            <a:lvl3pPr marL="676656" indent="-164592">
              <a:defRPr/>
            </a:lvl3pPr>
            <a:lvl4pPr marL="850392" indent="-164592">
              <a:defRPr/>
            </a:lvl4pPr>
            <a:lvl5pPr marL="978408" indent="-128016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523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09669-BE0C-E144-B5D3-3C157DEA7C03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16DD-A8C2-E24F-99EA-5317A17F19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576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09669-BE0C-E144-B5D3-3C157DEA7C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16DD-A8C2-E24F-99EA-5317A17F19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818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09669-BE0C-E144-B5D3-3C157DEA7C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16DD-A8C2-E24F-99EA-5317A17F19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988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09669-BE0C-E144-B5D3-3C157DEA7C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16DD-A8C2-E24F-99EA-5317A17F19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323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09669-BE0C-E144-B5D3-3C157DEA7C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16DD-A8C2-E24F-99EA-5317A17F19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756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838200" y="639446"/>
            <a:ext cx="10515600" cy="45600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67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49" r:id="rId3"/>
    <p:sldLayoutId id="2147483650" r:id="rId4"/>
    <p:sldLayoutId id="2147483665" r:id="rId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400" b="1" kern="1200" cap="all" baseline="0">
          <a:solidFill>
            <a:srgbClr val="003960"/>
          </a:solidFill>
          <a:latin typeface="+mn-lt"/>
          <a:ea typeface="+mj-ea"/>
          <a:cs typeface="+mj-cs"/>
        </a:defRPr>
      </a:lvl1pPr>
    </p:titleStyle>
    <p:bodyStyle>
      <a:lvl1pPr marL="228600" marR="0" indent="-228600" algn="l" defTabSz="914400" rtl="0" eaLnBrk="1" fontAlgn="auto" latinLnBrk="0" hangingPunct="1">
        <a:lnSpc>
          <a:spcPct val="90000"/>
        </a:lnSpc>
        <a:spcBef>
          <a:spcPts val="1400"/>
        </a:spcBef>
        <a:spcAft>
          <a:spcPts val="0"/>
        </a:spcAft>
        <a:buClr>
          <a:srgbClr val="006EAA"/>
        </a:buClr>
        <a:buSzTx/>
        <a:buFont typeface="Arial"/>
        <a:buChar char="•"/>
        <a:tabLst/>
        <a:defRPr sz="2400" kern="1200">
          <a:solidFill>
            <a:srgbClr val="404040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800"/>
        </a:spcBef>
        <a:buClr>
          <a:srgbClr val="404040"/>
        </a:buClr>
        <a:buSzPct val="80000"/>
        <a:buFont typeface="Wingdings" charset="2"/>
        <a:buChar char="§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1000"/>
        </a:spcBef>
        <a:buClr>
          <a:srgbClr val="404040"/>
        </a:buClr>
        <a:buSzPct val="80000"/>
        <a:buFont typeface="Wingdings" charset="2"/>
        <a:buChar char="§"/>
        <a:defRPr sz="1600" kern="1200">
          <a:solidFill>
            <a:srgbClr val="404040"/>
          </a:solidFill>
          <a:latin typeface="+mn-lt"/>
          <a:ea typeface="+mn-ea"/>
          <a:cs typeface="+mn-cs"/>
        </a:defRPr>
      </a:lvl3pPr>
      <a:lvl4pPr marL="822960" indent="-182880" algn="l" defTabSz="914400" rtl="0" eaLnBrk="1" latinLnBrk="0" hangingPunct="1">
        <a:lnSpc>
          <a:spcPct val="90000"/>
        </a:lnSpc>
        <a:spcBef>
          <a:spcPts val="800"/>
        </a:spcBef>
        <a:buClr>
          <a:srgbClr val="404040"/>
        </a:buClr>
        <a:buSzPct val="80000"/>
        <a:buFont typeface="Wingdings" charset="2"/>
        <a:buChar char="§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960120" indent="-137160" algn="l" defTabSz="914400" rtl="0" eaLnBrk="1" latinLnBrk="0" hangingPunct="1">
        <a:lnSpc>
          <a:spcPct val="90000"/>
        </a:lnSpc>
        <a:spcBef>
          <a:spcPts val="600"/>
        </a:spcBef>
        <a:buClr>
          <a:srgbClr val="404040"/>
        </a:buClr>
        <a:buSzPct val="80000"/>
        <a:buFont typeface="Wingdings" charset="2"/>
        <a:buChar char="§"/>
        <a:defRPr sz="10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718D3A-EA5C-4AE7-8191-A4DD01CC0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69D55-AAAA-49E0-B638-BC16B84AAE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1195200"/>
            <a:ext cx="12192000" cy="5646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6344651"/>
            <a:ext cx="12192000" cy="513347"/>
          </a:xfrm>
          <a:prstGeom prst="rect">
            <a:avLst/>
          </a:prstGeom>
          <a:solidFill>
            <a:srgbClr val="003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0336" y="6345480"/>
            <a:ext cx="496279" cy="49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89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3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4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344651"/>
            <a:ext cx="12192000" cy="513347"/>
          </a:xfrm>
          <a:prstGeom prst="rect">
            <a:avLst/>
          </a:prstGeom>
          <a:solidFill>
            <a:srgbClr val="003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1213886"/>
            <a:ext cx="1219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spcAft>
                <a:spcPts val="2400"/>
              </a:spcAft>
            </a:pPr>
            <a:r>
              <a:rPr lang="en-US" sz="2400" b="1" cap="all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Meeting Objectives and Network Update</a:t>
            </a:r>
            <a:br>
              <a:rPr lang="en-US" sz="2400" b="1" cap="all" dirty="0" smtClean="0">
                <a:solidFill>
                  <a:prstClr val="white"/>
                </a:solidFill>
                <a:latin typeface="Arial Black" panose="020B0A04020102020204" pitchFamily="34" charset="0"/>
              </a:rPr>
            </a:br>
            <a:endParaRPr lang="en-US" sz="2400" b="1" cap="all" dirty="0" smtClean="0">
              <a:solidFill>
                <a:prstClr val="white"/>
              </a:solidFill>
              <a:latin typeface="Arial Black" panose="020B0A04020102020204" pitchFamily="34" charset="0"/>
            </a:endParaRPr>
          </a:p>
          <a:p>
            <a:pPr algn="ctr">
              <a:lnSpc>
                <a:spcPts val="2400"/>
              </a:lnSpc>
              <a:spcAft>
                <a:spcPts val="2400"/>
              </a:spcAft>
            </a:pPr>
            <a:r>
              <a:rPr lang="en-US" sz="4400" b="1" cap="all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Housing counseling Meeting</a:t>
            </a:r>
            <a:endParaRPr lang="en-US" sz="4400" b="1" cap="all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5347252" y="1776407"/>
            <a:ext cx="14974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0678601" y="5400261"/>
            <a:ext cx="604573" cy="0"/>
          </a:xfrm>
          <a:prstGeom prst="line">
            <a:avLst/>
          </a:prstGeom>
          <a:ln>
            <a:solidFill>
              <a:srgbClr val="0039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8027" y="6417129"/>
            <a:ext cx="440869" cy="4408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59" y="-1012374"/>
            <a:ext cx="1012374" cy="101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84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Updates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Network Changes: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 smtClean="0"/>
              <a:t>Network seeing steady decline of participating agencies and agencies receiving HUD Grant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854398"/>
              </p:ext>
            </p:extLst>
          </p:nvPr>
        </p:nvGraphicFramePr>
        <p:xfrm>
          <a:off x="2655570" y="2328862"/>
          <a:ext cx="5935980" cy="34388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3519600"/>
              </p:ext>
            </p:extLst>
          </p:nvPr>
        </p:nvGraphicFramePr>
        <p:xfrm>
          <a:off x="2561228" y="3070901"/>
          <a:ext cx="5912211" cy="3196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5768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092284" y="423852"/>
            <a:ext cx="40074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cap="all" dirty="0" smtClean="0">
                <a:solidFill>
                  <a:srgbClr val="0039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 Information</a:t>
            </a:r>
            <a:endParaRPr lang="en-US" sz="2400" b="1" cap="all" dirty="0">
              <a:solidFill>
                <a:srgbClr val="0039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58328" y="829501"/>
            <a:ext cx="71402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6EAA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FY19 OVERVIEW </a:t>
            </a:r>
            <a:endParaRPr lang="en-US" b="1" dirty="0">
              <a:solidFill>
                <a:srgbClr val="006EAA"/>
              </a:solidFill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897510" y="4790539"/>
            <a:ext cx="137055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en-US" sz="1200" b="1" dirty="0" smtClean="0">
                <a:solidFill>
                  <a:schemeClr val="bg1"/>
                </a:solidFill>
              </a:rPr>
              <a:t>HEALTHCARE</a:t>
            </a:r>
          </a:p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en-US" sz="900" dirty="0" smtClean="0">
                <a:solidFill>
                  <a:schemeClr val="bg1"/>
                </a:solidFill>
              </a:rPr>
              <a:t>Individuals Served Annually at Financed Health Centers</a:t>
            </a:r>
            <a:endParaRPr lang="en-US" sz="900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948583" y="5421481"/>
            <a:ext cx="10724972" cy="0"/>
          </a:xfrm>
          <a:prstGeom prst="line">
            <a:avLst/>
          </a:prstGeom>
          <a:ln>
            <a:solidFill>
              <a:srgbClr val="0039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2268908" y="2770435"/>
            <a:ext cx="1187865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b="1" dirty="0" smtClean="0">
                <a:solidFill>
                  <a:schemeClr val="bg1"/>
                </a:solidFill>
              </a:rPr>
              <a:t>Served 23,273</a:t>
            </a:r>
          </a:p>
          <a:p>
            <a:pPr algn="ctr">
              <a:lnSpc>
                <a:spcPts val="2400"/>
              </a:lnSpc>
              <a:spcBef>
                <a:spcPts val="0"/>
              </a:spcBef>
              <a:spcAft>
                <a:spcPts val="300"/>
              </a:spcAft>
            </a:pPr>
            <a:endParaRPr lang="en-US" b="1" dirty="0">
              <a:solidFill>
                <a:schemeClr val="bg1"/>
              </a:solidFill>
            </a:endParaRPr>
          </a:p>
          <a:p>
            <a:pPr algn="ctr">
              <a:lnSpc>
                <a:spcPts val="2400"/>
              </a:lnSpc>
              <a:spcBef>
                <a:spcPts val="0"/>
              </a:spcBef>
              <a:spcAft>
                <a:spcPts val="300"/>
              </a:spcAft>
            </a:pPr>
            <a:endParaRPr lang="en-US" b="1" dirty="0" smtClean="0">
              <a:solidFill>
                <a:schemeClr val="bg1"/>
              </a:solidFill>
            </a:endParaRPr>
          </a:p>
          <a:p>
            <a:pPr algn="ctr">
              <a:lnSpc>
                <a:spcPts val="24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b="1" dirty="0" smtClean="0">
                <a:solidFill>
                  <a:schemeClr val="bg1"/>
                </a:solidFill>
              </a:rPr>
              <a:t>Decrease from FY17</a:t>
            </a:r>
            <a:endParaRPr lang="en-US" b="1" dirty="0">
              <a:solidFill>
                <a:schemeClr val="bg1"/>
              </a:solidFill>
            </a:endParaRPr>
          </a:p>
          <a:p>
            <a:pPr algn="ctr">
              <a:lnSpc>
                <a:spcPts val="2400"/>
              </a:lnSpc>
              <a:spcBef>
                <a:spcPts val="0"/>
              </a:spcBef>
              <a:spcAft>
                <a:spcPts val="300"/>
              </a:spcAft>
            </a:pPr>
            <a:endParaRPr lang="en-US" b="1" dirty="0" smtClean="0">
              <a:solidFill>
                <a:schemeClr val="bg1"/>
              </a:solidFill>
            </a:endParaRPr>
          </a:p>
          <a:p>
            <a:pPr algn="ctr">
              <a:lnSpc>
                <a:spcPts val="2400"/>
              </a:lnSpc>
              <a:spcBef>
                <a:spcPts val="0"/>
              </a:spcBef>
              <a:spcAft>
                <a:spcPts val="300"/>
              </a:spcAft>
            </a:pPr>
            <a:endParaRPr lang="en-US" sz="2400" b="1" dirty="0">
              <a:solidFill>
                <a:schemeClr val="bg1"/>
              </a:solidFill>
            </a:endParaRPr>
          </a:p>
          <a:p>
            <a:pPr algn="ctr">
              <a:lnSpc>
                <a:spcPts val="2400"/>
              </a:lnSpc>
              <a:spcBef>
                <a:spcPts val="0"/>
              </a:spcBef>
              <a:spcAft>
                <a:spcPts val="300"/>
              </a:spcAft>
            </a:pPr>
            <a:endParaRPr lang="en-US" sz="2400" b="1" dirty="0" smtClean="0">
              <a:solidFill>
                <a:schemeClr val="bg1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581508" y="2829005"/>
            <a:ext cx="118786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b="1" dirty="0" smtClean="0">
                <a:solidFill>
                  <a:schemeClr val="bg1"/>
                </a:solidFill>
              </a:rPr>
              <a:t>Counseled 6,551</a:t>
            </a:r>
            <a:endParaRPr lang="en-US" b="1" dirty="0">
              <a:solidFill>
                <a:schemeClr val="bg1"/>
              </a:solidFill>
            </a:endParaRPr>
          </a:p>
          <a:p>
            <a:pPr algn="ctr">
              <a:lnSpc>
                <a:spcPts val="2400"/>
              </a:lnSpc>
              <a:spcBef>
                <a:spcPts val="0"/>
              </a:spcBef>
              <a:spcAft>
                <a:spcPts val="300"/>
              </a:spcAft>
            </a:pPr>
            <a:endParaRPr lang="en-US" b="1" dirty="0" smtClean="0">
              <a:solidFill>
                <a:schemeClr val="bg1"/>
              </a:solidFill>
            </a:endParaRPr>
          </a:p>
          <a:p>
            <a:pPr algn="ctr">
              <a:lnSpc>
                <a:spcPts val="24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b="1" dirty="0" smtClean="0">
                <a:solidFill>
                  <a:schemeClr val="bg1"/>
                </a:solidFill>
              </a:rPr>
              <a:t>Increase from FY17</a:t>
            </a:r>
          </a:p>
          <a:p>
            <a:pPr algn="ctr">
              <a:lnSpc>
                <a:spcPts val="2400"/>
              </a:lnSpc>
              <a:spcBef>
                <a:spcPts val="0"/>
              </a:spcBef>
              <a:spcAft>
                <a:spcPts val="300"/>
              </a:spcAft>
            </a:pPr>
            <a:endParaRPr lang="en-US" sz="2400" b="1" dirty="0">
              <a:solidFill>
                <a:schemeClr val="bg1"/>
              </a:solidFill>
            </a:endParaRPr>
          </a:p>
          <a:p>
            <a:pPr algn="ctr">
              <a:lnSpc>
                <a:spcPts val="2400"/>
              </a:lnSpc>
              <a:spcBef>
                <a:spcPts val="0"/>
              </a:spcBef>
              <a:spcAft>
                <a:spcPts val="300"/>
              </a:spcAft>
            </a:pPr>
            <a:endParaRPr lang="en-US" sz="2400" b="1" dirty="0" smtClean="0">
              <a:solidFill>
                <a:schemeClr val="bg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840711" y="2751519"/>
            <a:ext cx="1301462" cy="2362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b="1" dirty="0" smtClean="0">
                <a:solidFill>
                  <a:schemeClr val="bg1"/>
                </a:solidFill>
              </a:rPr>
              <a:t>Avoided Foreclosure 73%</a:t>
            </a:r>
          </a:p>
          <a:p>
            <a:pPr algn="ctr">
              <a:lnSpc>
                <a:spcPts val="2400"/>
              </a:lnSpc>
              <a:spcBef>
                <a:spcPts val="0"/>
              </a:spcBef>
              <a:spcAft>
                <a:spcPts val="300"/>
              </a:spcAft>
            </a:pPr>
            <a:endParaRPr lang="en-US" b="1" dirty="0">
              <a:solidFill>
                <a:schemeClr val="bg1"/>
              </a:solidFill>
            </a:endParaRPr>
          </a:p>
          <a:p>
            <a:pPr algn="ctr">
              <a:lnSpc>
                <a:spcPts val="24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b="1" dirty="0" smtClean="0">
                <a:solidFill>
                  <a:schemeClr val="bg1"/>
                </a:solidFill>
              </a:rPr>
              <a:t>Increase from FY17</a:t>
            </a:r>
          </a:p>
          <a:p>
            <a:pPr algn="ctr">
              <a:lnSpc>
                <a:spcPts val="2400"/>
              </a:lnSpc>
              <a:spcBef>
                <a:spcPts val="0"/>
              </a:spcBef>
              <a:spcAft>
                <a:spcPts val="300"/>
              </a:spcAft>
            </a:pP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" y="6350169"/>
            <a:ext cx="12192000" cy="513347"/>
          </a:xfrm>
          <a:prstGeom prst="rect">
            <a:avLst/>
          </a:prstGeom>
          <a:solidFill>
            <a:srgbClr val="003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554" y="6461834"/>
            <a:ext cx="1188720" cy="257891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10593238" y="6414078"/>
            <a:ext cx="0" cy="35340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3625" y="6371304"/>
            <a:ext cx="1402202" cy="438950"/>
          </a:xfrm>
          <a:prstGeom prst="rect">
            <a:avLst/>
          </a:prstGeom>
        </p:spPr>
      </p:pic>
      <p:graphicFrame>
        <p:nvGraphicFramePr>
          <p:cNvPr id="26" name="Chart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296132"/>
              </p:ext>
            </p:extLst>
          </p:nvPr>
        </p:nvGraphicFramePr>
        <p:xfrm>
          <a:off x="3062642" y="2127520"/>
          <a:ext cx="6172200" cy="36385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53143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092284" y="423852"/>
            <a:ext cx="40074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cap="all" dirty="0" smtClean="0">
                <a:solidFill>
                  <a:srgbClr val="0039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 Information</a:t>
            </a:r>
            <a:endParaRPr lang="en-US" sz="2400" b="1" cap="all" dirty="0">
              <a:solidFill>
                <a:srgbClr val="0039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58328" y="829501"/>
            <a:ext cx="71402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6EAA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FY19 Counseling Services Breakdown</a:t>
            </a:r>
            <a:endParaRPr lang="en-US" b="1" dirty="0">
              <a:solidFill>
                <a:srgbClr val="006EAA"/>
              </a:solidFill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897510" y="4790539"/>
            <a:ext cx="137055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en-US" sz="1200" b="1" dirty="0" smtClean="0">
                <a:solidFill>
                  <a:schemeClr val="bg1"/>
                </a:solidFill>
              </a:rPr>
              <a:t>HEALTHCARE</a:t>
            </a:r>
          </a:p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en-US" sz="900" dirty="0" smtClean="0">
                <a:solidFill>
                  <a:schemeClr val="bg1"/>
                </a:solidFill>
              </a:rPr>
              <a:t>Individuals Served Annually at Financed Health Centers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582273" y="2827415"/>
            <a:ext cx="1241262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b="1" dirty="0">
                <a:solidFill>
                  <a:schemeClr val="bg1"/>
                </a:solidFill>
              </a:rPr>
              <a:t>772 Clients Purchased a </a:t>
            </a:r>
            <a:r>
              <a:rPr lang="en-US" b="1" dirty="0" smtClean="0">
                <a:solidFill>
                  <a:schemeClr val="bg1"/>
                </a:solidFill>
              </a:rPr>
              <a:t>Home</a:t>
            </a:r>
          </a:p>
          <a:p>
            <a:pPr algn="ctr">
              <a:lnSpc>
                <a:spcPts val="2400"/>
              </a:lnSpc>
              <a:spcBef>
                <a:spcPts val="0"/>
              </a:spcBef>
              <a:spcAft>
                <a:spcPts val="300"/>
              </a:spcAft>
            </a:pPr>
            <a:endParaRPr lang="en-US" sz="1600" b="1" dirty="0">
              <a:solidFill>
                <a:schemeClr val="bg1"/>
              </a:solidFill>
            </a:endParaRPr>
          </a:p>
          <a:p>
            <a:pPr algn="ctr">
              <a:lnSpc>
                <a:spcPts val="24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b="1" dirty="0">
                <a:solidFill>
                  <a:schemeClr val="bg1"/>
                </a:solidFill>
              </a:rPr>
              <a:t>9% of Pre Purchase Clients</a:t>
            </a:r>
          </a:p>
          <a:p>
            <a:pPr algn="ctr">
              <a:lnSpc>
                <a:spcPts val="2400"/>
              </a:lnSpc>
              <a:spcBef>
                <a:spcPts val="0"/>
              </a:spcBef>
              <a:spcAft>
                <a:spcPts val="300"/>
              </a:spcAft>
            </a:pPr>
            <a:endParaRPr lang="en-US" sz="2400" b="1" dirty="0">
              <a:solidFill>
                <a:schemeClr val="bg1"/>
              </a:solidFill>
            </a:endParaRPr>
          </a:p>
          <a:p>
            <a:pPr algn="ctr">
              <a:lnSpc>
                <a:spcPts val="2400"/>
              </a:lnSpc>
              <a:spcBef>
                <a:spcPts val="0"/>
              </a:spcBef>
              <a:spcAft>
                <a:spcPts val="300"/>
              </a:spcAft>
            </a:pPr>
            <a:endParaRPr lang="en-US" sz="2400" b="1" dirty="0" smtClean="0">
              <a:solidFill>
                <a:schemeClr val="bg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783912" y="2827415"/>
            <a:ext cx="1301462" cy="2669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b="1" dirty="0" smtClean="0">
                <a:solidFill>
                  <a:schemeClr val="bg1"/>
                </a:solidFill>
              </a:rPr>
              <a:t>280 Clients Prevented Disclosure</a:t>
            </a:r>
          </a:p>
          <a:p>
            <a:pPr algn="ctr">
              <a:lnSpc>
                <a:spcPts val="2400"/>
              </a:lnSpc>
              <a:spcBef>
                <a:spcPts val="0"/>
              </a:spcBef>
              <a:spcAft>
                <a:spcPts val="300"/>
              </a:spcAft>
            </a:pPr>
            <a:endParaRPr lang="en-US" b="1" dirty="0">
              <a:solidFill>
                <a:schemeClr val="bg1"/>
              </a:solidFill>
            </a:endParaRPr>
          </a:p>
          <a:p>
            <a:pPr algn="ctr">
              <a:lnSpc>
                <a:spcPts val="24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b="1" dirty="0" smtClean="0">
                <a:solidFill>
                  <a:schemeClr val="bg1"/>
                </a:solidFill>
              </a:rPr>
              <a:t>29% of Foreclosure Clients</a:t>
            </a:r>
          </a:p>
          <a:p>
            <a:pPr algn="ctr">
              <a:lnSpc>
                <a:spcPts val="2400"/>
              </a:lnSpc>
              <a:spcBef>
                <a:spcPts val="0"/>
              </a:spcBef>
              <a:spcAft>
                <a:spcPts val="300"/>
              </a:spcAft>
            </a:pP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" y="6350169"/>
            <a:ext cx="12192000" cy="513347"/>
          </a:xfrm>
          <a:prstGeom prst="rect">
            <a:avLst/>
          </a:prstGeom>
          <a:solidFill>
            <a:srgbClr val="003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554" y="6461834"/>
            <a:ext cx="1188720" cy="257891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10593238" y="6414078"/>
            <a:ext cx="0" cy="35340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3625" y="6371304"/>
            <a:ext cx="1402202" cy="438950"/>
          </a:xfrm>
          <a:prstGeom prst="rect">
            <a:avLst/>
          </a:prstGeom>
        </p:spPr>
      </p:pic>
      <p:graphicFrame>
        <p:nvGraphicFramePr>
          <p:cNvPr id="23" name="Chart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9441701"/>
              </p:ext>
            </p:extLst>
          </p:nvPr>
        </p:nvGraphicFramePr>
        <p:xfrm>
          <a:off x="2286000" y="1705378"/>
          <a:ext cx="7412573" cy="379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0928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092285" y="423852"/>
            <a:ext cx="40074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cap="all" dirty="0" smtClean="0">
                <a:solidFill>
                  <a:srgbClr val="0039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 Information</a:t>
            </a:r>
            <a:endParaRPr lang="en-US" sz="2400" b="1" cap="all" dirty="0">
              <a:solidFill>
                <a:srgbClr val="0039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58328" y="829501"/>
            <a:ext cx="71402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6EAA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FY19 Outcomes Overview </a:t>
            </a:r>
            <a:endParaRPr lang="en-US" b="1" dirty="0">
              <a:solidFill>
                <a:srgbClr val="006EAA"/>
              </a:solidFill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897510" y="4790539"/>
            <a:ext cx="137055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en-US" sz="1200" b="1" dirty="0" smtClean="0">
                <a:solidFill>
                  <a:schemeClr val="bg1"/>
                </a:solidFill>
              </a:rPr>
              <a:t>HEALTHCARE</a:t>
            </a:r>
          </a:p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en-US" sz="900" dirty="0" smtClean="0">
                <a:solidFill>
                  <a:schemeClr val="bg1"/>
                </a:solidFill>
              </a:rPr>
              <a:t>Individuals Served Annually at Financed Health Centers</a:t>
            </a:r>
            <a:endParaRPr lang="en-US" sz="900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948583" y="5421481"/>
            <a:ext cx="10724972" cy="0"/>
          </a:xfrm>
          <a:prstGeom prst="line">
            <a:avLst/>
          </a:prstGeom>
          <a:ln>
            <a:solidFill>
              <a:srgbClr val="0039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2225040" y="2084922"/>
            <a:ext cx="1451610" cy="3349530"/>
          </a:xfrm>
          <a:prstGeom prst="rect">
            <a:avLst/>
          </a:prstGeom>
          <a:solidFill>
            <a:srgbClr val="0039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 smtClean="0"/>
          </a:p>
          <a:p>
            <a:pPr algn="ctr"/>
            <a:endParaRPr lang="en-US" b="1" dirty="0"/>
          </a:p>
          <a:p>
            <a:pPr algn="ctr"/>
            <a:r>
              <a:rPr lang="en-US" b="1" dirty="0" smtClean="0"/>
              <a:t>3,353 Clients Improved Their Financial Capacity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 smtClean="0"/>
              <a:t>31% of Counseling Clients</a:t>
            </a:r>
            <a:endParaRPr lang="en-US" b="1" dirty="0"/>
          </a:p>
        </p:txBody>
      </p:sp>
      <p:sp>
        <p:nvSpPr>
          <p:cNvPr id="30" name="Rectangle 29"/>
          <p:cNvSpPr/>
          <p:nvPr/>
        </p:nvSpPr>
        <p:spPr>
          <a:xfrm>
            <a:off x="5488480" y="2084922"/>
            <a:ext cx="1449711" cy="3336558"/>
          </a:xfrm>
          <a:prstGeom prst="rect">
            <a:avLst/>
          </a:prstGeom>
          <a:solidFill>
            <a:srgbClr val="0039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8727114" y="2084922"/>
            <a:ext cx="1415059" cy="3336558"/>
          </a:xfrm>
          <a:prstGeom prst="rect">
            <a:avLst/>
          </a:prstGeom>
          <a:solidFill>
            <a:srgbClr val="0039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5582273" y="2827415"/>
            <a:ext cx="1241262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b="1" dirty="0">
                <a:solidFill>
                  <a:schemeClr val="bg1"/>
                </a:solidFill>
              </a:rPr>
              <a:t>772 Clients Purchased a </a:t>
            </a:r>
            <a:r>
              <a:rPr lang="en-US" b="1" dirty="0" smtClean="0">
                <a:solidFill>
                  <a:schemeClr val="bg1"/>
                </a:solidFill>
              </a:rPr>
              <a:t>Home</a:t>
            </a:r>
          </a:p>
          <a:p>
            <a:pPr algn="ctr">
              <a:lnSpc>
                <a:spcPts val="2400"/>
              </a:lnSpc>
              <a:spcBef>
                <a:spcPts val="0"/>
              </a:spcBef>
              <a:spcAft>
                <a:spcPts val="300"/>
              </a:spcAft>
            </a:pPr>
            <a:endParaRPr lang="en-US" sz="1600" b="1" dirty="0">
              <a:solidFill>
                <a:schemeClr val="bg1"/>
              </a:solidFill>
            </a:endParaRPr>
          </a:p>
          <a:p>
            <a:pPr algn="ctr">
              <a:lnSpc>
                <a:spcPts val="24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b="1" dirty="0">
                <a:solidFill>
                  <a:schemeClr val="bg1"/>
                </a:solidFill>
              </a:rPr>
              <a:t>9% of Pre Purchase Clients</a:t>
            </a:r>
          </a:p>
          <a:p>
            <a:pPr algn="ctr">
              <a:lnSpc>
                <a:spcPts val="2400"/>
              </a:lnSpc>
              <a:spcBef>
                <a:spcPts val="0"/>
              </a:spcBef>
              <a:spcAft>
                <a:spcPts val="300"/>
              </a:spcAft>
            </a:pPr>
            <a:endParaRPr lang="en-US" sz="2400" b="1" dirty="0">
              <a:solidFill>
                <a:schemeClr val="bg1"/>
              </a:solidFill>
            </a:endParaRPr>
          </a:p>
          <a:p>
            <a:pPr algn="ctr">
              <a:lnSpc>
                <a:spcPts val="2400"/>
              </a:lnSpc>
              <a:spcBef>
                <a:spcPts val="0"/>
              </a:spcBef>
              <a:spcAft>
                <a:spcPts val="300"/>
              </a:spcAft>
            </a:pPr>
            <a:endParaRPr lang="en-US" sz="2400" b="1" dirty="0" smtClean="0">
              <a:solidFill>
                <a:schemeClr val="bg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783912" y="2827415"/>
            <a:ext cx="1301462" cy="2669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b="1" dirty="0" smtClean="0">
                <a:solidFill>
                  <a:schemeClr val="bg1"/>
                </a:solidFill>
              </a:rPr>
              <a:t>280 Clients Prevented Foreclosure</a:t>
            </a:r>
          </a:p>
          <a:p>
            <a:pPr algn="ctr">
              <a:lnSpc>
                <a:spcPts val="2400"/>
              </a:lnSpc>
              <a:spcBef>
                <a:spcPts val="0"/>
              </a:spcBef>
              <a:spcAft>
                <a:spcPts val="300"/>
              </a:spcAft>
            </a:pPr>
            <a:endParaRPr lang="en-US" b="1" dirty="0">
              <a:solidFill>
                <a:schemeClr val="bg1"/>
              </a:solidFill>
            </a:endParaRPr>
          </a:p>
          <a:p>
            <a:pPr algn="ctr">
              <a:lnSpc>
                <a:spcPts val="24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b="1" dirty="0" smtClean="0">
                <a:solidFill>
                  <a:schemeClr val="bg1"/>
                </a:solidFill>
              </a:rPr>
              <a:t>29% of Foreclosure Clients</a:t>
            </a:r>
          </a:p>
          <a:p>
            <a:pPr algn="ctr">
              <a:lnSpc>
                <a:spcPts val="2400"/>
              </a:lnSpc>
              <a:spcBef>
                <a:spcPts val="0"/>
              </a:spcBef>
              <a:spcAft>
                <a:spcPts val="300"/>
              </a:spcAft>
            </a:pP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032" y="2299803"/>
            <a:ext cx="905745" cy="47063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987" y="2243403"/>
            <a:ext cx="550300" cy="49527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584" y="2243403"/>
            <a:ext cx="495413" cy="50811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" y="6350169"/>
            <a:ext cx="12192000" cy="513347"/>
          </a:xfrm>
          <a:prstGeom prst="rect">
            <a:avLst/>
          </a:prstGeom>
          <a:solidFill>
            <a:srgbClr val="003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554" y="6461834"/>
            <a:ext cx="1188720" cy="257891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10593238" y="6414078"/>
            <a:ext cx="0" cy="35340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3625" y="6371304"/>
            <a:ext cx="1402202" cy="4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44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Trends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237786" y="1203960"/>
            <a:ext cx="9003494" cy="468249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Network Counseling Production Over the Years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4734442"/>
              </p:ext>
            </p:extLst>
          </p:nvPr>
        </p:nvGraphicFramePr>
        <p:xfrm>
          <a:off x="1112520" y="1499162"/>
          <a:ext cx="812292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1844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Trends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405054" y="1248937"/>
            <a:ext cx="8481232" cy="459213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Network Education Production Over the Years 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9068056"/>
              </p:ext>
            </p:extLst>
          </p:nvPr>
        </p:nvGraphicFramePr>
        <p:xfrm>
          <a:off x="2407920" y="1981200"/>
          <a:ext cx="6537960" cy="3859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4482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Trends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21920" y="1219200"/>
            <a:ext cx="10485120" cy="524256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Network Reported Outcomes Compared to HUD</a:t>
            </a:r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0382004"/>
              </p:ext>
            </p:extLst>
          </p:nvPr>
        </p:nvGraphicFramePr>
        <p:xfrm>
          <a:off x="1447800" y="1554480"/>
          <a:ext cx="890397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7173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Meeting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dirty="0" smtClean="0"/>
              <a:t>Meeting Objectives</a:t>
            </a:r>
            <a:endParaRPr lang="en-US" dirty="0"/>
          </a:p>
          <a:p>
            <a:pPr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dirty="0" smtClean="0"/>
              <a:t>Topics for Reflection</a:t>
            </a:r>
          </a:p>
          <a:p>
            <a:pPr lvl="1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2400" dirty="0" smtClean="0"/>
              <a:t>Business Needs and Ideas- How do you see your business model/organization evolving?</a:t>
            </a:r>
          </a:p>
          <a:p>
            <a:pPr lvl="1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2400" dirty="0" smtClean="0"/>
              <a:t>Value of Industry Engagement- How do you see your organization and the Network engaging in industry wide discussions and initiatives?</a:t>
            </a:r>
          </a:p>
          <a:p>
            <a:pPr lvl="1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2400" dirty="0" smtClean="0"/>
              <a:t>Value of Network- Where can we add the most value? Future ideas of calls or small groups of focus. </a:t>
            </a:r>
          </a:p>
        </p:txBody>
      </p:sp>
    </p:spTree>
    <p:extLst>
      <p:ext uri="{BB962C8B-B14F-4D97-AF65-F5344CB8AC3E}">
        <p14:creationId xmlns:p14="http://schemas.microsoft.com/office/powerpoint/2010/main" val="104406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1462405"/>
            <a:ext cx="10515600" cy="995095"/>
          </a:xfrm>
        </p:spPr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4" b="5374"/>
          <a:stretch>
            <a:fillRect/>
          </a:stretch>
        </p:blipFill>
        <p:spPr/>
      </p:pic>
      <p:sp>
        <p:nvSpPr>
          <p:cNvPr id="16" name="Rectangle 15"/>
          <p:cNvSpPr/>
          <p:nvPr/>
        </p:nvSpPr>
        <p:spPr>
          <a:xfrm>
            <a:off x="3474720" y="2653645"/>
            <a:ext cx="518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cap="all" dirty="0" smtClean="0">
                <a:solidFill>
                  <a:srgbClr val="003960"/>
                </a:solidFill>
                <a:ea typeface="+mj-ea"/>
                <a:cs typeface="+mj-cs"/>
              </a:rPr>
              <a:t>Thank you!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69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344651"/>
            <a:ext cx="12192000" cy="513347"/>
          </a:xfrm>
          <a:prstGeom prst="rect">
            <a:avLst/>
          </a:prstGeom>
          <a:solidFill>
            <a:srgbClr val="003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1213886"/>
            <a:ext cx="1219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spcAft>
                <a:spcPts val="2400"/>
              </a:spcAft>
            </a:pPr>
            <a:r>
              <a:rPr lang="en-US" sz="2400" b="1" cap="all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Housing counseling meeting</a:t>
            </a:r>
            <a:br>
              <a:rPr lang="en-US" sz="2400" b="1" cap="all" dirty="0" smtClean="0">
                <a:solidFill>
                  <a:prstClr val="white"/>
                </a:solidFill>
                <a:latin typeface="Arial Black" panose="020B0A04020102020204" pitchFamily="34" charset="0"/>
              </a:rPr>
            </a:br>
            <a:endParaRPr lang="en-US" sz="2400" b="1" cap="all" dirty="0" smtClean="0">
              <a:solidFill>
                <a:prstClr val="white"/>
              </a:solidFill>
              <a:latin typeface="Arial Black" panose="020B0A04020102020204" pitchFamily="34" charset="0"/>
            </a:endParaRPr>
          </a:p>
          <a:p>
            <a:pPr algn="ctr">
              <a:lnSpc>
                <a:spcPts val="2400"/>
              </a:lnSpc>
              <a:spcAft>
                <a:spcPts val="2400"/>
              </a:spcAft>
            </a:pPr>
            <a:r>
              <a:rPr lang="en-US" sz="4400" b="1" cap="all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Industry update</a:t>
            </a:r>
          </a:p>
          <a:p>
            <a:pPr algn="ctr">
              <a:lnSpc>
                <a:spcPts val="2400"/>
              </a:lnSpc>
              <a:spcAft>
                <a:spcPts val="2400"/>
              </a:spcAft>
            </a:pPr>
            <a:r>
              <a:rPr lang="en-US" sz="2400" b="1" cap="all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Fee-for-Service and Technology Convening</a:t>
            </a:r>
            <a:endParaRPr lang="en-US" sz="2400" b="1" cap="all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5347252" y="1776407"/>
            <a:ext cx="14974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0678601" y="5400261"/>
            <a:ext cx="604573" cy="0"/>
          </a:xfrm>
          <a:prstGeom prst="line">
            <a:avLst/>
          </a:prstGeom>
          <a:ln>
            <a:solidFill>
              <a:srgbClr val="0039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8027" y="6417129"/>
            <a:ext cx="440869" cy="4408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59" y="-1012374"/>
            <a:ext cx="1012374" cy="101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05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chemeClr val="tx1"/>
                </a:solidFill>
              </a:rPr>
              <a:t>Welcome</a:t>
            </a:r>
          </a:p>
          <a:p>
            <a:pPr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chemeClr val="tx1"/>
                </a:solidFill>
              </a:rPr>
              <a:t>Meeting Logistics</a:t>
            </a:r>
          </a:p>
          <a:p>
            <a:pPr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chemeClr val="tx1"/>
                </a:solidFill>
              </a:rPr>
              <a:t>Introductions</a:t>
            </a:r>
          </a:p>
          <a:p>
            <a:pPr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chemeClr val="tx1"/>
                </a:solidFill>
              </a:rPr>
              <a:t>Network Update</a:t>
            </a:r>
          </a:p>
          <a:p>
            <a:pPr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chemeClr val="tx1"/>
                </a:solidFill>
              </a:rPr>
              <a:t>Meeting Objectives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dirty="0" smtClean="0"/>
          </a:p>
          <a:p>
            <a:pPr>
              <a:buFont typeface="Courier New" panose="02070309020205020404" pitchFamily="49" charset="0"/>
              <a:buChar char="o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66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RESPA Background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15297" y="1316052"/>
            <a:ext cx="10904434" cy="460136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Real Estate Settlement Procedures Act (RESPA)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Act to provide disclosure of costs in real estate transactions and prohibit abusive practices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Section 8 designed to prevent kick-backs in mortgage transactions:</a:t>
            </a:r>
          </a:p>
          <a:p>
            <a:pPr marL="891540" lvl="3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i="1" dirty="0" smtClean="0"/>
              <a:t>No</a:t>
            </a:r>
            <a:r>
              <a:rPr lang="en-US" sz="2000" i="1" dirty="0"/>
              <a:t> person shall give and no person shall accept any fee, kickback, or thing </a:t>
            </a:r>
            <a:r>
              <a:rPr lang="en-US" sz="2000" i="1" dirty="0" smtClean="0"/>
              <a:t>of value</a:t>
            </a:r>
            <a:r>
              <a:rPr lang="en-US" sz="2000" i="1" dirty="0"/>
              <a:t> pursuant to any agreement or understanding, oral or otherwise, that </a:t>
            </a:r>
            <a:r>
              <a:rPr lang="en-US" sz="2000" i="1" dirty="0" smtClean="0"/>
              <a:t>business </a:t>
            </a:r>
            <a:r>
              <a:rPr lang="en-US" sz="2000" i="1" dirty="0"/>
              <a:t>incident to or a part of a real estate settlement service involving </a:t>
            </a:r>
            <a:r>
              <a:rPr lang="en-US" sz="2000" i="1" dirty="0" smtClean="0"/>
              <a:t>a</a:t>
            </a:r>
            <a:r>
              <a:rPr lang="en-US" sz="2000" i="1" dirty="0"/>
              <a:t> federally related mortgage loan shall be referred to any person</a:t>
            </a:r>
            <a:r>
              <a:rPr lang="en-US" sz="2000" i="1" dirty="0" smtClean="0"/>
              <a:t>.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Exceptions for goods and services actually provided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Concern from lenders and counseling agencies still a risk because of a ruling around payment for a referral fee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HUD sought clarity from the Consumer Finance Protection Board (CFPB)</a:t>
            </a:r>
          </a:p>
          <a:p>
            <a:pPr marL="0" indent="0">
              <a:buNone/>
            </a:pPr>
            <a:endParaRPr lang="en-US" dirty="0" smtClean="0"/>
          </a:p>
          <a:p>
            <a:pPr lvl="1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1944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No Action Letter and Development Progress Part 1</a:t>
            </a:r>
            <a:endParaRPr lang="en-US" dirty="0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F6C59360-CDCB-432C-A58E-691138010F60}"/>
              </a:ext>
            </a:extLst>
          </p:cNvPr>
          <p:cNvSpPr txBox="1">
            <a:spLocks/>
          </p:cNvSpPr>
          <p:nvPr/>
        </p:nvSpPr>
        <p:spPr>
          <a:xfrm>
            <a:off x="381000" y="1095448"/>
            <a:ext cx="11347174" cy="4937883"/>
          </a:xfr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006EAA"/>
              </a:buClr>
              <a:buSzTx/>
              <a:buFont typeface="Arial"/>
              <a:buChar char="•"/>
              <a:tabLst/>
              <a:defRPr sz="2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404040"/>
              </a:buClr>
              <a:buSzPct val="80000"/>
              <a:buFont typeface="Wingdings" charset="2"/>
              <a:buChar char="§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04040"/>
              </a:buClr>
              <a:buSzPct val="80000"/>
              <a:buFont typeface="Wingdings" charset="2"/>
              <a:buChar char="§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82296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404040"/>
              </a:buClr>
              <a:buSzPct val="80000"/>
              <a:buFont typeface="Wingdings" charset="2"/>
              <a:buChar char="§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96012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404040"/>
              </a:buClr>
              <a:buSzPct val="80000"/>
              <a:buFont typeface="Wingdings" charset="2"/>
              <a:buChar char="§"/>
              <a:defRPr sz="1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600"/>
              </a:spcBef>
              <a:spcAft>
                <a:spcPts val="600"/>
              </a:spcAft>
            </a:pPr>
            <a:endParaRPr lang="en-US" dirty="0" smtClean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Tx/>
            </a:pPr>
            <a:r>
              <a:rPr lang="en-US" dirty="0" smtClean="0"/>
              <a:t>The No Action Letter published by CFPB and HUD on September 10, 2019 establishes that Lenders may pay Counseling Agencies a fee for clients referred from pre-purchase counseling programs.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ClrTx/>
            </a:pPr>
            <a:r>
              <a:rPr lang="en-US" dirty="0" smtClean="0"/>
              <a:t>The policy applies to “Participating Counseling Agencies,” a category that includes both counseling agencies and HUD-approved Intermediaries.</a:t>
            </a:r>
            <a:endParaRPr lang="en-US" dirty="0" smtClean="0">
              <a:cs typeface="Arial"/>
            </a:endParaRP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ClrTx/>
            </a:pPr>
            <a:r>
              <a:rPr lang="en-US" dirty="0" smtClean="0"/>
              <a:t>The policy establishes a cost-based standard for determining whether fees are permissible:</a:t>
            </a:r>
            <a:endParaRPr lang="en-US" dirty="0" smtClean="0">
              <a:cs typeface="Arial"/>
            </a:endParaRP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sz="2400" dirty="0" smtClean="0"/>
              <a:t>Fees must be </a:t>
            </a:r>
            <a:r>
              <a:rPr lang="en-US" sz="2400" i="1" dirty="0" smtClean="0"/>
              <a:t>commensurate</a:t>
            </a:r>
            <a:r>
              <a:rPr lang="en-US" sz="2400" dirty="0" smtClean="0"/>
              <a:t> with the services actually provided, and</a:t>
            </a:r>
            <a:endParaRPr lang="en-US" sz="2400" dirty="0" smtClean="0">
              <a:cs typeface="Arial"/>
            </a:endParaRP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sz="2400" i="1" dirty="0" smtClean="0"/>
              <a:t>Reasonable and Customary </a:t>
            </a:r>
            <a:r>
              <a:rPr lang="en-US" sz="2400" dirty="0" smtClean="0"/>
              <a:t>for the area.</a:t>
            </a:r>
            <a:endParaRPr lang="en-US" sz="2400" dirty="0" smtClean="0">
              <a:cs typeface="Arial"/>
            </a:endParaRP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ClrTx/>
            </a:pPr>
            <a:r>
              <a:rPr lang="en-US" dirty="0" smtClean="0"/>
              <a:t>HUD has since stated that lender/agency agreements will establish a baseline for “reasonable and customary” fees.</a:t>
            </a:r>
            <a:endParaRPr lang="en-US" dirty="0"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6033331"/>
            <a:ext cx="11347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Slide courtesy of Matt Ribe National Foundation for Credit Counseling, from Technology Convening presentation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625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of Counseling Framework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5939327"/>
            <a:ext cx="11347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Slide courtesy of Matt Ribe National Foundation for Credit Counseling, from Technology Convening presentation</a:t>
            </a:r>
            <a:endParaRPr lang="en-US" sz="1400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D39370D-931B-419C-BBCC-1C07665BFD54}"/>
              </a:ext>
            </a:extLst>
          </p:cNvPr>
          <p:cNvSpPr txBox="1">
            <a:spLocks/>
          </p:cNvSpPr>
          <p:nvPr/>
        </p:nvSpPr>
        <p:spPr>
          <a:xfrm>
            <a:off x="483100" y="1178285"/>
            <a:ext cx="6197600" cy="4820863"/>
          </a:xfrm>
        </p:spPr>
        <p:txBody>
          <a:bodyPr vert="horz" lIns="91440" tIns="45720" rIns="91440" bIns="45720" rtlCol="0" anchor="t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006EAA"/>
              </a:buClr>
              <a:buSzTx/>
              <a:buFont typeface="Arial"/>
              <a:buChar char="•"/>
              <a:tabLst/>
              <a:defRPr sz="2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404040"/>
              </a:buClr>
              <a:buSzPct val="80000"/>
              <a:buFont typeface="Wingdings" charset="2"/>
              <a:buChar char="§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04040"/>
              </a:buClr>
              <a:buSzPct val="80000"/>
              <a:buFont typeface="Wingdings" charset="2"/>
              <a:buChar char="§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82296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404040"/>
              </a:buClr>
              <a:buSzPct val="80000"/>
              <a:buFont typeface="Wingdings" charset="2"/>
              <a:buChar char="§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96012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404040"/>
              </a:buClr>
              <a:buSzPct val="80000"/>
              <a:buFont typeface="Wingdings" charset="2"/>
              <a:buChar char="§"/>
              <a:defRPr sz="1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1000"/>
              </a:spcBef>
              <a:buFont typeface="Wingdings" charset="2"/>
              <a:buNone/>
            </a:pPr>
            <a:r>
              <a:rPr lang="en-US" i="1" u="sng" dirty="0" smtClean="0">
                <a:solidFill>
                  <a:schemeClr val="tx1"/>
                </a:solidFill>
              </a:rPr>
              <a:t>Major Categories</a:t>
            </a:r>
            <a:endParaRPr lang="en-US" dirty="0" smtClean="0">
              <a:solidFill>
                <a:schemeClr val="tx1"/>
              </a:solidFill>
            </a:endParaRPr>
          </a:p>
          <a:p>
            <a:pPr>
              <a:buClrTx/>
            </a:pPr>
            <a:r>
              <a:rPr lang="en-US" sz="2000" dirty="0" smtClean="0">
                <a:solidFill>
                  <a:schemeClr val="tx1"/>
                </a:solidFill>
              </a:rPr>
              <a:t>Intake</a:t>
            </a:r>
            <a:endParaRPr lang="en-US" sz="2000" dirty="0" smtClean="0">
              <a:solidFill>
                <a:schemeClr val="tx1"/>
              </a:solidFill>
              <a:cs typeface="Arial"/>
            </a:endParaRPr>
          </a:p>
          <a:p>
            <a:pPr>
              <a:buClrTx/>
            </a:pPr>
            <a:r>
              <a:rPr lang="en-US" sz="2000" dirty="0" smtClean="0">
                <a:solidFill>
                  <a:schemeClr val="tx1"/>
                </a:solidFill>
                <a:cs typeface="Arial"/>
              </a:rPr>
              <a:t>First Counseling Session</a:t>
            </a:r>
          </a:p>
          <a:p>
            <a:pPr>
              <a:buClrTx/>
            </a:pPr>
            <a:r>
              <a:rPr lang="en-US" sz="2000" dirty="0" smtClean="0">
                <a:solidFill>
                  <a:schemeClr val="tx1"/>
                </a:solidFill>
                <a:cs typeface="Arial"/>
              </a:rPr>
              <a:t>Down Payment Application Work</a:t>
            </a:r>
          </a:p>
          <a:p>
            <a:pPr>
              <a:buClrTx/>
            </a:pPr>
            <a:r>
              <a:rPr lang="en-US" sz="2000" dirty="0" smtClean="0">
                <a:solidFill>
                  <a:schemeClr val="tx1"/>
                </a:solidFill>
                <a:cs typeface="Arial"/>
              </a:rPr>
              <a:t>Prepping Lender Documents</a:t>
            </a:r>
          </a:p>
          <a:p>
            <a:pPr>
              <a:buClrTx/>
            </a:pPr>
            <a:r>
              <a:rPr lang="en-US" sz="2000" dirty="0" smtClean="0">
                <a:solidFill>
                  <a:schemeClr val="tx1"/>
                </a:solidFill>
                <a:cs typeface="Arial"/>
              </a:rPr>
              <a:t>Further Counseling Sessions</a:t>
            </a:r>
          </a:p>
          <a:p>
            <a:pPr>
              <a:buClrTx/>
            </a:pPr>
            <a:r>
              <a:rPr lang="en-US" sz="2000" dirty="0" smtClean="0">
                <a:solidFill>
                  <a:schemeClr val="tx1"/>
                </a:solidFill>
                <a:cs typeface="Arial"/>
              </a:rPr>
              <a:t>Customer Prep Work &amp; Follow-up between Appointments</a:t>
            </a:r>
          </a:p>
          <a:p>
            <a:pPr>
              <a:buClrTx/>
            </a:pPr>
            <a:r>
              <a:rPr lang="en-US" sz="2000" dirty="0" smtClean="0">
                <a:solidFill>
                  <a:schemeClr val="tx1"/>
                </a:solidFill>
                <a:cs typeface="Arial"/>
              </a:rPr>
              <a:t>Post-Closing Follow-up</a:t>
            </a:r>
          </a:p>
          <a:p>
            <a:pPr>
              <a:buClrTx/>
            </a:pPr>
            <a:r>
              <a:rPr lang="en-US" sz="2000" dirty="0" smtClean="0">
                <a:solidFill>
                  <a:schemeClr val="tx1"/>
                </a:solidFill>
                <a:cs typeface="Arial"/>
              </a:rPr>
              <a:t>Marketing</a:t>
            </a:r>
          </a:p>
          <a:p>
            <a:pPr>
              <a:buClrTx/>
            </a:pPr>
            <a:r>
              <a:rPr lang="en-US" sz="2000" dirty="0" smtClean="0">
                <a:solidFill>
                  <a:schemeClr val="tx1"/>
                </a:solidFill>
                <a:cs typeface="Arial"/>
              </a:rPr>
              <a:t>Company Overhead</a:t>
            </a:r>
            <a:endParaRPr lang="en-US" sz="2000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9E65FD-1357-490D-AFA2-0D6E5BAFCDF6}"/>
              </a:ext>
            </a:extLst>
          </p:cNvPr>
          <p:cNvSpPr txBox="1"/>
          <p:nvPr/>
        </p:nvSpPr>
        <p:spPr>
          <a:xfrm>
            <a:off x="6841145" y="1178285"/>
            <a:ext cx="4726583" cy="233910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i="1" u="sng" dirty="0">
                <a:cs typeface="Arial"/>
              </a:rPr>
              <a:t>Major </a:t>
            </a:r>
            <a:r>
              <a:rPr lang="en-US" sz="2000" i="1" u="sng" dirty="0" smtClean="0">
                <a:cs typeface="Arial"/>
              </a:rPr>
              <a:t>Challenges</a:t>
            </a:r>
            <a:endParaRPr lang="en-US" sz="2000" i="1" u="sng" dirty="0">
              <a:cs typeface="Arial"/>
            </a:endParaRP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en-US" sz="2000" dirty="0">
                <a:cs typeface="Arial"/>
              </a:rPr>
              <a:t>Capturing the details without getting caught in the </a:t>
            </a:r>
            <a:r>
              <a:rPr lang="en-US" sz="2000" dirty="0">
                <a:ea typeface="+mn-lt"/>
                <a:cs typeface="+mn-lt"/>
              </a:rPr>
              <a:t>minutiae</a:t>
            </a:r>
            <a:r>
              <a:rPr lang="en-US" sz="2000" dirty="0">
                <a:cs typeface="Arial"/>
              </a:rPr>
              <a:t>. 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cs typeface="Arial"/>
              </a:rPr>
              <a:t>Providing clear &amp; precise categories to accommodate the broad variance in counseling services provided. </a:t>
            </a:r>
          </a:p>
        </p:txBody>
      </p:sp>
    </p:spTree>
    <p:extLst>
      <p:ext uri="{BB962C8B-B14F-4D97-AF65-F5344CB8AC3E}">
        <p14:creationId xmlns:p14="http://schemas.microsoft.com/office/powerpoint/2010/main" val="323733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246" y="639446"/>
            <a:ext cx="10515600" cy="456002"/>
          </a:xfrm>
        </p:spPr>
        <p:txBody>
          <a:bodyPr>
            <a:normAutofit fontScale="90000"/>
          </a:bodyPr>
          <a:lstStyle/>
          <a:p>
            <a:r>
              <a:rPr lang="en-US" dirty="0"/>
              <a:t>Cost of Counseling Framework</a:t>
            </a:r>
            <a:br>
              <a:rPr lang="en-US" dirty="0"/>
            </a:b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C3D4727-3638-4A99-9554-3AF7A84CA5C1}"/>
              </a:ext>
            </a:extLst>
          </p:cNvPr>
          <p:cNvSpPr txBox="1">
            <a:spLocks/>
          </p:cNvSpPr>
          <p:nvPr/>
        </p:nvSpPr>
        <p:spPr>
          <a:xfrm>
            <a:off x="344549" y="1299675"/>
            <a:ext cx="2565044" cy="237114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rgbClr val="003960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+mj-lt"/>
              </a:rPr>
              <a:t>Cost of Counseling Framework</a:t>
            </a:r>
            <a:endParaRPr lang="en-US" sz="3200" dirty="0">
              <a:solidFill>
                <a:schemeClr val="accent6">
                  <a:lumMod val="10000"/>
                </a:schemeClr>
              </a:solidFill>
              <a:latin typeface="+mj-lt"/>
              <a:cs typeface="Arial"/>
            </a:endParaRPr>
          </a:p>
        </p:txBody>
      </p:sp>
      <p:pic>
        <p:nvPicPr>
          <p:cNvPr id="5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D918E3FF-4568-4BFD-93C2-CFF674FEE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9593" y="1401257"/>
            <a:ext cx="8667688" cy="43338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0108" y="5939327"/>
            <a:ext cx="11347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Slide courtesy of Matt Ribe National Foundation for Credit Counseling, from Technology Convening presentation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4851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Housing counseling Technology convening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15297" y="1204956"/>
            <a:ext cx="10904434" cy="5059111"/>
          </a:xfrm>
        </p:spPr>
        <p:txBody>
          <a:bodyPr/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Technology Convening focused on data standardiz</a:t>
            </a:r>
            <a:r>
              <a:rPr lang="en-US" dirty="0" smtClean="0"/>
              <a:t>ation in the counseling sector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Over 70 attendees: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200" dirty="0" smtClean="0"/>
              <a:t>Housing counseling intermediaries and agencies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200" dirty="0" smtClean="0"/>
              <a:t>CMS providers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200" dirty="0" smtClean="0"/>
              <a:t>Federal partners—Freddie Mac, Fannie Mae and HUD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200" dirty="0" smtClean="0"/>
              <a:t>Mortgage Bankers </a:t>
            </a:r>
            <a:r>
              <a:rPr lang="en-US" sz="2200" dirty="0"/>
              <a:t>Association—MISMO </a:t>
            </a:r>
            <a:endParaRPr lang="en-US" sz="2200" dirty="0" smtClean="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Benefits of Data Standardization: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200" dirty="0" smtClean="0"/>
              <a:t>Ease implementation of fee-for-service implementation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200" dirty="0" smtClean="0"/>
              <a:t>Enhance partnerships </a:t>
            </a:r>
            <a:r>
              <a:rPr lang="en-US" sz="2200" dirty="0"/>
              <a:t>with private sector </a:t>
            </a:r>
            <a:r>
              <a:rPr lang="en-US" sz="2200" dirty="0" smtClean="0"/>
              <a:t>partners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200" dirty="0" smtClean="0"/>
              <a:t>Demonstrate </a:t>
            </a:r>
            <a:r>
              <a:rPr lang="en-US" sz="2200" dirty="0"/>
              <a:t>value of housing counseling.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2951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 identified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38385" y="1521150"/>
            <a:ext cx="11041165" cy="4746645"/>
          </a:xfrm>
        </p:spPr>
        <p:txBody>
          <a:bodyPr/>
          <a:lstStyle/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Develop </a:t>
            </a:r>
            <a:r>
              <a:rPr lang="en-US" dirty="0"/>
              <a:t>a strategic plan for the counseling </a:t>
            </a:r>
            <a:r>
              <a:rPr lang="en-US" dirty="0" smtClean="0"/>
              <a:t>industry</a:t>
            </a:r>
            <a:endParaRPr lang="en-US" dirty="0"/>
          </a:p>
          <a:p>
            <a:pPr>
              <a:lnSpc>
                <a:spcPct val="100000"/>
              </a:lnSpc>
              <a:spcBef>
                <a:spcPts val="18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Continue to identify the data fields necessary for the </a:t>
            </a:r>
            <a:r>
              <a:rPr lang="en-US" dirty="0" smtClean="0"/>
              <a:t>counseling industry </a:t>
            </a:r>
            <a:r>
              <a:rPr lang="en-US" dirty="0"/>
              <a:t> </a:t>
            </a:r>
            <a:endParaRPr lang="en-US" dirty="0" smtClean="0"/>
          </a:p>
          <a:p>
            <a:pPr>
              <a:lnSpc>
                <a:spcPct val="100000"/>
              </a:lnSpc>
              <a:spcBef>
                <a:spcPts val="18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Work </a:t>
            </a:r>
            <a:r>
              <a:rPr lang="en-US" dirty="0"/>
              <a:t>with MBA and MISMO on data standardization and lender engagement efforts  </a:t>
            </a:r>
          </a:p>
          <a:p>
            <a:pPr>
              <a:lnSpc>
                <a:spcPct val="150000"/>
              </a:lnSpc>
              <a:spcBef>
                <a:spcPts val="18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Engage with lenders and </a:t>
            </a:r>
            <a:r>
              <a:rPr lang="en-US" dirty="0" smtClean="0"/>
              <a:t>GSEs</a:t>
            </a:r>
          </a:p>
          <a:p>
            <a:pPr>
              <a:lnSpc>
                <a:spcPct val="125000"/>
              </a:lnSpc>
              <a:spcBef>
                <a:spcPts val="18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Engage with HUD </a:t>
            </a:r>
            <a:r>
              <a:rPr lang="en-US" dirty="0"/>
              <a:t> </a:t>
            </a:r>
          </a:p>
          <a:p>
            <a:pPr>
              <a:lnSpc>
                <a:spcPct val="100000"/>
              </a:lnSpc>
              <a:spcBef>
                <a:spcPts val="18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Plan a follow up </a:t>
            </a:r>
            <a:r>
              <a:rPr lang="en-US" dirty="0" smtClean="0"/>
              <a:t>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20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Remaining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98206" y="1384419"/>
            <a:ext cx="10938616" cy="4883377"/>
          </a:xfrm>
        </p:spPr>
        <p:txBody>
          <a:bodyPr/>
          <a:lstStyle/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How does the counseling industry support this work?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What will it take to get CMS systems compliant with a MISMO-based data standard?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What would a platform for data aggregation and business transactions look like and who would manage it?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For HPN—what is the role we should play?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sz="4000" b="1" dirty="0" smtClean="0"/>
              <a:t>Questions and Feedback?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60132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344651"/>
            <a:ext cx="12192000" cy="513347"/>
          </a:xfrm>
          <a:prstGeom prst="rect">
            <a:avLst/>
          </a:prstGeom>
          <a:solidFill>
            <a:srgbClr val="003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1213886"/>
            <a:ext cx="12192000" cy="404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spcAft>
                <a:spcPts val="2400"/>
              </a:spcAft>
            </a:pPr>
            <a:r>
              <a:rPr lang="en-US" sz="2400" b="1" cap="all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Housing counseling Meeting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5347252" y="1776407"/>
            <a:ext cx="14974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0678601" y="5400261"/>
            <a:ext cx="604573" cy="0"/>
          </a:xfrm>
          <a:prstGeom prst="line">
            <a:avLst/>
          </a:prstGeom>
          <a:ln>
            <a:solidFill>
              <a:srgbClr val="0039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8027" y="6417129"/>
            <a:ext cx="440869" cy="4408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59" y="-1012374"/>
            <a:ext cx="1012374" cy="101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22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Updates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716258" y="1491175"/>
            <a:ext cx="8270846" cy="443899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Certification Reminder:</a:t>
            </a: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en-US" dirty="0"/>
              <a:t>Final Rule Issued in December 2016</a:t>
            </a: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en-US" dirty="0" smtClean="0"/>
              <a:t>Certification Deadline August 1, 2020</a:t>
            </a: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en-US" dirty="0" smtClean="0"/>
              <a:t>Requires that:</a:t>
            </a:r>
          </a:p>
          <a:p>
            <a:pPr lvl="2">
              <a:buClrTx/>
              <a:buFont typeface="Courier New" panose="02070309020205020404" pitchFamily="49" charset="0"/>
              <a:buChar char="o"/>
            </a:pPr>
            <a:r>
              <a:rPr lang="en-US" sz="2400" dirty="0"/>
              <a:t>A</a:t>
            </a:r>
            <a:r>
              <a:rPr lang="en-US" sz="2400" dirty="0" smtClean="0"/>
              <a:t>ll HUD approve agencies have at least 1 certified counselor and</a:t>
            </a:r>
          </a:p>
          <a:p>
            <a:pPr lvl="2">
              <a:buClrTx/>
              <a:buFont typeface="Courier New" panose="02070309020205020404" pitchFamily="49" charset="0"/>
              <a:buChar char="o"/>
            </a:pPr>
            <a:r>
              <a:rPr lang="en-US" sz="2400" dirty="0"/>
              <a:t>A</a:t>
            </a:r>
            <a:r>
              <a:rPr lang="en-US" sz="2400" dirty="0" smtClean="0"/>
              <a:t>ll counseling provided in connection with HUD programs must be by a HUD certified counselor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3144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Updates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Industry Certification Data: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 smtClean="0"/>
              <a:t>Data is probably underreported due to counselors not in FHA database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637" y="2780934"/>
            <a:ext cx="3230883" cy="318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81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updates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Certification Updates: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 smtClean="0"/>
              <a:t>16 of 18 Network organizations have a HUD Certified Housing Counselor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en-US" sz="2400" dirty="0" smtClean="0"/>
              <a:t>89% of Network prepared for August 2020 deadline</a:t>
            </a:r>
            <a:endParaRPr lang="en-US" sz="24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 smtClean="0"/>
              <a:t>61% of total Network counselors are certified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en-US" sz="2400" dirty="0" smtClean="0"/>
              <a:t>This might be an underestimate due to requirement to register in FHA Connect</a:t>
            </a:r>
          </a:p>
        </p:txBody>
      </p:sp>
    </p:spTree>
    <p:extLst>
      <p:ext uri="{BB962C8B-B14F-4D97-AF65-F5344CB8AC3E}">
        <p14:creationId xmlns:p14="http://schemas.microsoft.com/office/powerpoint/2010/main" val="177178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updates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Certification Process: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 smtClean="0"/>
              <a:t>Three parts: Taking the exam, Applying for Certification, FHA Coordinator verifies employment 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183" y="2984464"/>
            <a:ext cx="5974079" cy="328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22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Updates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01444" y="1215483"/>
            <a:ext cx="9698202" cy="505231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Certification Process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321" y="1650383"/>
            <a:ext cx="7958560" cy="445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90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Updates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Certification Reminder Resources: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 smtClean="0"/>
              <a:t>Training resources available through HUD, NeighborWorks, </a:t>
            </a:r>
            <a:r>
              <a:rPr lang="en-US" sz="2400" dirty="0" err="1" smtClean="0"/>
              <a:t>Unidos</a:t>
            </a:r>
            <a:r>
              <a:rPr lang="en-US" sz="2400" dirty="0" smtClean="0"/>
              <a:t>, and more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 smtClean="0"/>
              <a:t>HUD can assist with FHA Connect issues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 smtClean="0"/>
              <a:t>Please reach out if you need additional resources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7966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updates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Areas of Interest for HUD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 smtClean="0"/>
              <a:t>Reporting: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en-US" sz="2400" dirty="0" smtClean="0"/>
              <a:t>Data Error Alerts as of June 2019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en-US" sz="2400" dirty="0" smtClean="0"/>
              <a:t>Emphasis on Outcomes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 smtClean="0"/>
              <a:t>Agency Oversight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 smtClean="0"/>
              <a:t>HCS Profile Validation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 smtClean="0"/>
              <a:t>New Work Plan Template</a:t>
            </a:r>
          </a:p>
        </p:txBody>
      </p:sp>
      <p:sp>
        <p:nvSpPr>
          <p:cNvPr id="5" name="TextBox 4"/>
          <p:cNvSpPr txBox="1"/>
          <p:nvPr/>
        </p:nvSpPr>
        <p:spPr>
          <a:xfrm rot="20906617">
            <a:off x="10652271" y="2470942"/>
            <a:ext cx="95971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b="1" dirty="0" smtClean="0">
                <a:solidFill>
                  <a:srgbClr val="FF0000"/>
                </a:solidFill>
              </a:rPr>
              <a:t>!</a:t>
            </a:r>
            <a:endParaRPr lang="en-US" sz="199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7035">
            <a:off x="3458560" y="4414856"/>
            <a:ext cx="7672093" cy="94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45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763EC19B9C56418A2FDF9F965870AD" ma:contentTypeVersion="13" ma:contentTypeDescription="Create a new document." ma:contentTypeScope="" ma:versionID="ea575af8f27b3b50616297cac6a13e8e">
  <xsd:schema xmlns:xsd="http://www.w3.org/2001/XMLSchema" xmlns:xs="http://www.w3.org/2001/XMLSchema" xmlns:p="http://schemas.microsoft.com/office/2006/metadata/properties" xmlns:ns3="edd7a22e-7a11-41d2-8d61-f1cf157c8161" xmlns:ns4="01a8ebbf-0068-47b6-8884-0b99cc0e9063" targetNamespace="http://schemas.microsoft.com/office/2006/metadata/properties" ma:root="true" ma:fieldsID="50f4c3408b007bea514cb8eafb3b8a65" ns3:_="" ns4:_="">
    <xsd:import namespace="edd7a22e-7a11-41d2-8d61-f1cf157c8161"/>
    <xsd:import namespace="01a8ebbf-0068-47b6-8884-0b99cc0e906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d7a22e-7a11-41d2-8d61-f1cf157c81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a8ebbf-0068-47b6-8884-0b99cc0e906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6421C74-1682-42B9-8809-D2C1EDE89A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dd7a22e-7a11-41d2-8d61-f1cf157c8161"/>
    <ds:schemaRef ds:uri="01a8ebbf-0068-47b6-8884-0b99cc0e906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81E6B09-FDF8-467E-88E4-C7E91F30D51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BAFC4DA-0129-4B02-829A-0E4BC1A16090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01a8ebbf-0068-47b6-8884-0b99cc0e9063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edd7a22e-7a11-41d2-8d61-f1cf157c8161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10328</TotalTime>
  <Words>1014</Words>
  <Application>Microsoft Office PowerPoint</Application>
  <PresentationFormat>Widescreen</PresentationFormat>
  <Paragraphs>201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Arial Black</vt:lpstr>
      <vt:lpstr>Calibri</vt:lpstr>
      <vt:lpstr>Calibri Light</vt:lpstr>
      <vt:lpstr>Courier New</vt:lpstr>
      <vt:lpstr>Wingdings</vt:lpstr>
      <vt:lpstr>Office Theme</vt:lpstr>
      <vt:lpstr>1_Office Theme</vt:lpstr>
      <vt:lpstr>PowerPoint Presentation</vt:lpstr>
      <vt:lpstr>Overview</vt:lpstr>
      <vt:lpstr>Network Updates</vt:lpstr>
      <vt:lpstr>Network Updates</vt:lpstr>
      <vt:lpstr>Network updates</vt:lpstr>
      <vt:lpstr>Network updates</vt:lpstr>
      <vt:lpstr>Network Updates</vt:lpstr>
      <vt:lpstr>Network Updates</vt:lpstr>
      <vt:lpstr>Network updates</vt:lpstr>
      <vt:lpstr>Network Updates</vt:lpstr>
      <vt:lpstr>PowerPoint Presentation</vt:lpstr>
      <vt:lpstr>PowerPoint Presentation</vt:lpstr>
      <vt:lpstr>PowerPoint Presentation</vt:lpstr>
      <vt:lpstr>Network Trends</vt:lpstr>
      <vt:lpstr>Network Trends</vt:lpstr>
      <vt:lpstr>Network Trends</vt:lpstr>
      <vt:lpstr>Meeting Objectives</vt:lpstr>
      <vt:lpstr>Thank you!</vt:lpstr>
      <vt:lpstr>PowerPoint Presentation</vt:lpstr>
      <vt:lpstr>RESPA Background</vt:lpstr>
      <vt:lpstr>No Action Letter and Development Progress Part 1</vt:lpstr>
      <vt:lpstr>Cost of Counseling Framework</vt:lpstr>
      <vt:lpstr>Cost of Counseling Framework </vt:lpstr>
      <vt:lpstr>Housing counseling Technology convening</vt:lpstr>
      <vt:lpstr>Next steps identified</vt:lpstr>
      <vt:lpstr>Remaining questions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 Sitzmann</dc:creator>
  <cp:lastModifiedBy>Saayali Rege</cp:lastModifiedBy>
  <cp:revision>111</cp:revision>
  <dcterms:created xsi:type="dcterms:W3CDTF">2016-12-02T15:55:59Z</dcterms:created>
  <dcterms:modified xsi:type="dcterms:W3CDTF">2020-04-07T19:38:27Z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0x0101001E763EC19B9C56418A2FDF9F965870AD</vt:lpwstr>
  </property>
</Properties>
</file>